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90" r:id="rId4"/>
    <p:sldId id="260" r:id="rId5"/>
    <p:sldId id="291" r:id="rId6"/>
    <p:sldId id="263" r:id="rId7"/>
    <p:sldId id="281" r:id="rId8"/>
    <p:sldId id="295" r:id="rId9"/>
    <p:sldId id="265" r:id="rId10"/>
    <p:sldId id="267" r:id="rId11"/>
    <p:sldId id="268" r:id="rId12"/>
    <p:sldId id="269" r:id="rId13"/>
    <p:sldId id="271" r:id="rId14"/>
    <p:sldId id="272" r:id="rId15"/>
    <p:sldId id="277" r:id="rId16"/>
    <p:sldId id="278" r:id="rId17"/>
    <p:sldId id="274" r:id="rId18"/>
    <p:sldId id="289" r:id="rId19"/>
    <p:sldId id="292" r:id="rId20"/>
    <p:sldId id="286" r:id="rId21"/>
    <p:sldId id="287" r:id="rId22"/>
    <p:sldId id="275" r:id="rId23"/>
    <p:sldId id="276" r:id="rId24"/>
    <p:sldId id="280" r:id="rId25"/>
    <p:sldId id="279" r:id="rId26"/>
    <p:sldId id="282" r:id="rId27"/>
    <p:sldId id="283" r:id="rId28"/>
    <p:sldId id="284" r:id="rId29"/>
    <p:sldId id="285" r:id="rId30"/>
    <p:sldId id="29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83481" autoAdjust="0"/>
  </p:normalViewPr>
  <p:slideViewPr>
    <p:cSldViewPr showGuides="1">
      <p:cViewPr varScale="1">
        <p:scale>
          <a:sx n="61" d="100"/>
          <a:sy n="61" d="100"/>
        </p:scale>
        <p:origin x="-1170" y="-84"/>
      </p:cViewPr>
      <p:guideLst>
        <p:guide orient="horz" pos="2160"/>
        <p:guide pos="2880"/>
      </p:guideLst>
    </p:cSldViewPr>
  </p:slideViewPr>
  <p:notesTextViewPr>
    <p:cViewPr>
      <p:scale>
        <a:sx n="1" d="1"/>
        <a:sy n="1" d="1"/>
      </p:scale>
      <p:origin x="0" y="0"/>
    </p:cViewPr>
  </p:notesTextViewPr>
  <p:sorterViewPr>
    <p:cViewPr>
      <p:scale>
        <a:sx n="100" d="100"/>
        <a:sy n="100" d="100"/>
      </p:scale>
      <p:origin x="0" y="44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DCB156-6573-4894-9EFF-9519CB770ED0}" type="datetimeFigureOut">
              <a:rPr lang="en-US" smtClean="0"/>
              <a:t>7/12/2012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314AE9-3FC7-4CB7-9115-854702900523}" type="slidenum">
              <a:rPr lang="en-US" smtClean="0"/>
              <a:t>‹#›</a:t>
            </a:fld>
            <a:endParaRPr lang="en-US"/>
          </a:p>
        </p:txBody>
      </p:sp>
    </p:spTree>
    <p:extLst>
      <p:ext uri="{BB962C8B-B14F-4D97-AF65-F5344CB8AC3E}">
        <p14:creationId xmlns:p14="http://schemas.microsoft.com/office/powerpoint/2010/main" val="176092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 will discuss in this presentation mostly </a:t>
            </a:r>
            <a:r>
              <a:rPr lang="en-US" dirty="0" err="1" smtClean="0"/>
              <a:t>Mcav</a:t>
            </a:r>
            <a:r>
              <a:rPr lang="en-US" dirty="0" smtClean="0"/>
              <a:t>, since I’m close to finishing up the analyses for this species</a:t>
            </a:r>
          </a:p>
        </p:txBody>
      </p:sp>
      <p:sp>
        <p:nvSpPr>
          <p:cNvPr id="4" name="Slide Number Placeholder 3"/>
          <p:cNvSpPr>
            <a:spLocks noGrp="1"/>
          </p:cNvSpPr>
          <p:nvPr>
            <p:ph type="sldNum" sz="quarter" idx="5"/>
          </p:nvPr>
        </p:nvSpPr>
        <p:spPr/>
        <p:txBody>
          <a:bodyPr/>
          <a:lstStyle/>
          <a:p>
            <a:pPr>
              <a:defRPr/>
            </a:pPr>
            <a:fld id="{5F2E19C2-47CB-4760-B8E0-D146B952F49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09" indent="-285734">
              <a:defRPr>
                <a:solidFill>
                  <a:schemeClr val="tx1"/>
                </a:solidFill>
                <a:latin typeface="Calibri" pitchFamily="34" charset="0"/>
              </a:defRPr>
            </a:lvl2pPr>
            <a:lvl3pPr marL="1142937" indent="-228587">
              <a:defRPr>
                <a:solidFill>
                  <a:schemeClr val="tx1"/>
                </a:solidFill>
                <a:latin typeface="Calibri" pitchFamily="34" charset="0"/>
              </a:defRPr>
            </a:lvl3pPr>
            <a:lvl4pPr marL="1600112" indent="-228587">
              <a:defRPr>
                <a:solidFill>
                  <a:schemeClr val="tx1"/>
                </a:solidFill>
                <a:latin typeface="Calibri" pitchFamily="34" charset="0"/>
              </a:defRPr>
            </a:lvl4pPr>
            <a:lvl5pPr marL="2057287" indent="-228587">
              <a:defRPr>
                <a:solidFill>
                  <a:schemeClr val="tx1"/>
                </a:solidFill>
                <a:latin typeface="Calibri" pitchFamily="34" charset="0"/>
              </a:defRPr>
            </a:lvl5pPr>
            <a:lvl6pPr marL="2514461" indent="-228587" fontAlgn="base">
              <a:spcBef>
                <a:spcPct val="0"/>
              </a:spcBef>
              <a:spcAft>
                <a:spcPct val="0"/>
              </a:spcAft>
              <a:defRPr>
                <a:solidFill>
                  <a:schemeClr val="tx1"/>
                </a:solidFill>
                <a:latin typeface="Calibri" pitchFamily="34" charset="0"/>
              </a:defRPr>
            </a:lvl6pPr>
            <a:lvl7pPr marL="2971635" indent="-228587" fontAlgn="base">
              <a:spcBef>
                <a:spcPct val="0"/>
              </a:spcBef>
              <a:spcAft>
                <a:spcPct val="0"/>
              </a:spcAft>
              <a:defRPr>
                <a:solidFill>
                  <a:schemeClr val="tx1"/>
                </a:solidFill>
                <a:latin typeface="Calibri" pitchFamily="34" charset="0"/>
              </a:defRPr>
            </a:lvl7pPr>
            <a:lvl8pPr marL="3428810" indent="-228587" fontAlgn="base">
              <a:spcBef>
                <a:spcPct val="0"/>
              </a:spcBef>
              <a:spcAft>
                <a:spcPct val="0"/>
              </a:spcAft>
              <a:defRPr>
                <a:solidFill>
                  <a:schemeClr val="tx1"/>
                </a:solidFill>
                <a:latin typeface="Calibri" pitchFamily="34" charset="0"/>
              </a:defRPr>
            </a:lvl8pPr>
            <a:lvl9pPr marL="3885985" indent="-228587"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51F2EE9-888F-4C67-9F3C-3FD9DEE91AEB}" type="slidenum">
              <a:rPr lang="en-US" smtClean="0"/>
              <a:pPr fontAlgn="base">
                <a:spcBef>
                  <a:spcPct val="0"/>
                </a:spcBef>
                <a:spcAft>
                  <a:spcPct val="0"/>
                </a:spcAft>
                <a:defRPr/>
              </a:pPr>
              <a:t>2</a:t>
            </a:fld>
            <a:endParaRPr lang="en-US" smtClean="0"/>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Coral reefs are in decline worldwide due to local and anthropogenic stressors. Advances in instrumentation and technical diving have also allowed a better exploration of deeper reefs. Therefore, there has been renewed interest in recent years on the role of deep reefs in aiding shallow reefs recover from disturbance. The DRRH (reviewed in </a:t>
            </a:r>
            <a:r>
              <a:rPr lang="en-US" dirty="0" err="1" smtClean="0"/>
              <a:t>Bongaerts</a:t>
            </a:r>
            <a:r>
              <a:rPr lang="en-US" dirty="0" smtClean="0"/>
              <a:t> et al. 2010) stipulates that deeper reefs are protected from disturbances that affect shallow reefs and that they are connected via larval exchange to their shallow water counterparts, potentially aiding in recovery following disturbance.</a:t>
            </a:r>
          </a:p>
          <a:p>
            <a:pPr eaLnBrk="1" hangingPunct="1">
              <a:spcBef>
                <a:spcPct val="0"/>
              </a:spcBef>
            </a:pPr>
            <a:endParaRPr lang="en-US" dirty="0" smtClean="0"/>
          </a:p>
          <a:p>
            <a:pPr eaLnBrk="1" hangingPunct="1">
              <a:spcBef>
                <a:spcPct val="0"/>
              </a:spcBef>
            </a:pPr>
            <a:r>
              <a:rPr lang="en-US" dirty="0" smtClean="0"/>
              <a:t>Under this assumption, depth generalist species (found in both deep and shallow habitats) are the most likely candidates since there is no point looking for connectivity in species that don’t occur in both habitats. However, tests of this hypothesis requires from high resolution techniques or markers, capable of detecting differentiation at very small spatial scales. Since larvae are very small and can’t be tracked, genetic markers are a commonly used tool for estimating gene flow and larval dispersal- and for corals, genetic markers are scarce</a:t>
            </a:r>
          </a:p>
          <a:p>
            <a:pPr eaLnBrk="1" hangingPunct="1">
              <a:spcBef>
                <a:spcPct val="0"/>
              </a:spcBef>
            </a:pPr>
            <a:endParaRPr lang="en-US" dirty="0" smtClean="0"/>
          </a:p>
          <a:p>
            <a:pPr eaLnBrk="1" hangingPunct="1">
              <a:spcBef>
                <a:spcPct val="0"/>
              </a:spcBef>
            </a:pPr>
            <a:r>
              <a:rPr lang="en-US" dirty="0" smtClean="0"/>
              <a:t>Finally, I have to point out that this is a relatively a new field. Not until last year the first direct evidence of vertical connectivity was provided for</a:t>
            </a:r>
            <a:r>
              <a:rPr lang="en-US" baseline="0" dirty="0" smtClean="0"/>
              <a:t> </a:t>
            </a:r>
            <a:r>
              <a:rPr lang="en-US" dirty="0" smtClean="0"/>
              <a:t>the Pacific brooding species </a:t>
            </a:r>
            <a:r>
              <a:rPr lang="en-US" dirty="0" err="1" smtClean="0"/>
              <a:t>Seriatopora</a:t>
            </a:r>
            <a:r>
              <a:rPr lang="en-US" dirty="0" smtClean="0"/>
              <a:t> </a:t>
            </a:r>
            <a:r>
              <a:rPr lang="en-US" dirty="0" err="1" smtClean="0"/>
              <a:t>histrix</a:t>
            </a:r>
            <a:r>
              <a:rPr lang="en-US" dirty="0" smtClean="0"/>
              <a:t>. </a:t>
            </a:r>
          </a:p>
          <a:p>
            <a:pPr eaLnBrk="1" hangingPunct="1">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For my dissertation, I set out to test this hypothesis using Caribbean depth-generalist species that had diverse life-history reproductive strategies. I choose Past and </a:t>
            </a:r>
            <a:r>
              <a:rPr lang="en-US" dirty="0" err="1" smtClean="0"/>
              <a:t>Mcav</a:t>
            </a:r>
            <a:r>
              <a:rPr lang="en-US" dirty="0" smtClean="0"/>
              <a:t> and here are the main differences with respect to their reproductive traits. Past is a brooder, where fertilization occurs internally and </a:t>
            </a:r>
            <a:r>
              <a:rPr lang="en-US" dirty="0" err="1" smtClean="0"/>
              <a:t>planulae</a:t>
            </a:r>
            <a:r>
              <a:rPr lang="en-US" dirty="0" smtClean="0"/>
              <a:t> ready to settle is released. Conversely, </a:t>
            </a:r>
            <a:r>
              <a:rPr lang="en-US" dirty="0" err="1" smtClean="0"/>
              <a:t>Mcav</a:t>
            </a:r>
            <a:r>
              <a:rPr lang="en-US" dirty="0" smtClean="0"/>
              <a:t> is a broadcaster, and fertilization occurs externally in the water column during a mass spawning event once a year. </a:t>
            </a:r>
          </a:p>
          <a:p>
            <a:endParaRPr lang="en-US" dirty="0" smtClean="0"/>
          </a:p>
          <a:p>
            <a:r>
              <a:rPr lang="en-US" dirty="0" err="1" smtClean="0"/>
              <a:t>Gonochoric</a:t>
            </a:r>
            <a:r>
              <a:rPr lang="en-US" dirty="0" smtClean="0"/>
              <a:t>- individuals just have one of the two sexes, so can’t self-fertilize</a:t>
            </a:r>
          </a:p>
          <a:p>
            <a:endParaRPr lang="en-US" dirty="0" smtClean="0"/>
          </a:p>
          <a:p>
            <a:r>
              <a:rPr lang="en-US" dirty="0" smtClean="0"/>
              <a:t>The mode of algal </a:t>
            </a:r>
            <a:r>
              <a:rPr lang="en-US" dirty="0" err="1" smtClean="0"/>
              <a:t>symbiont</a:t>
            </a:r>
            <a:r>
              <a:rPr lang="en-US" dirty="0" smtClean="0"/>
              <a:t> transmission is also different among these species. In the case of Past, parent colonies transmit directly the </a:t>
            </a:r>
            <a:r>
              <a:rPr lang="en-US" dirty="0" err="1" smtClean="0"/>
              <a:t>symbionts</a:t>
            </a:r>
            <a:r>
              <a:rPr lang="en-US" dirty="0" smtClean="0"/>
              <a:t>, which might limit connectivity if the larvae has </a:t>
            </a:r>
            <a:r>
              <a:rPr lang="en-US" dirty="0" err="1" smtClean="0"/>
              <a:t>symbionts</a:t>
            </a:r>
            <a:r>
              <a:rPr lang="en-US" dirty="0" smtClean="0"/>
              <a:t> that are not best suited to the environment that it settles (‘high’ light </a:t>
            </a:r>
            <a:r>
              <a:rPr lang="en-US" dirty="0" err="1" smtClean="0"/>
              <a:t>vs</a:t>
            </a:r>
            <a:r>
              <a:rPr lang="en-US" dirty="0" smtClean="0"/>
              <a:t> ‘low’ light </a:t>
            </a:r>
            <a:r>
              <a:rPr lang="en-US" dirty="0" err="1" smtClean="0"/>
              <a:t>symbionts</a:t>
            </a:r>
            <a:r>
              <a:rPr lang="en-US" dirty="0" smtClean="0"/>
              <a:t>)</a:t>
            </a:r>
          </a:p>
          <a:p>
            <a:endParaRPr lang="en-US" dirty="0" smtClean="0"/>
          </a:p>
          <a:p>
            <a:r>
              <a:rPr lang="en-US" dirty="0" smtClean="0"/>
              <a:t>The PLD of these species is unknown but reports from other brooders (such as F. </a:t>
            </a:r>
            <a:r>
              <a:rPr lang="en-US" dirty="0" err="1" smtClean="0"/>
              <a:t>fragum</a:t>
            </a:r>
            <a:r>
              <a:rPr lang="en-US" dirty="0" smtClean="0"/>
              <a:t>) have observed settlement as early as 4 </a:t>
            </a:r>
            <a:r>
              <a:rPr lang="en-US" dirty="0" err="1" smtClean="0"/>
              <a:t>mins</a:t>
            </a:r>
            <a:r>
              <a:rPr lang="en-US" dirty="0" smtClean="0"/>
              <a:t> after </a:t>
            </a:r>
            <a:r>
              <a:rPr lang="en-US" dirty="0" err="1" smtClean="0"/>
              <a:t>planulae</a:t>
            </a:r>
            <a:r>
              <a:rPr lang="en-US" dirty="0" smtClean="0"/>
              <a:t> has been released. Conversely, broadcasted larvae take a minimum of 4-6 days before its even ready to settle, and thus are exposed in the water column for a longer period, potentially dispersing farther than brooders. </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E3DB6163-EFB9-41ED-A086-D467B5CB2B03}"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err="1" smtClean="0"/>
              <a:t>Msats</a:t>
            </a:r>
            <a:r>
              <a:rPr lang="en-US" baseline="0" dirty="0" smtClean="0"/>
              <a:t> are powerful genetic markers that are commonly used in pop genetics (to differentiate among individuals) due to their high degree of polymorphism. </a:t>
            </a:r>
            <a:endParaRPr lang="en-US" dirty="0" smtClean="0"/>
          </a:p>
          <a:p>
            <a:r>
              <a:rPr lang="en-US" dirty="0" smtClean="0"/>
              <a:t>454 sequencing</a:t>
            </a:r>
            <a:r>
              <a:rPr lang="en-US" baseline="0" dirty="0" smtClean="0"/>
              <a:t> outperforms traditional methods in molecular marker ID because it is more cost-effective: it provides thousands of sequences within 4 </a:t>
            </a:r>
            <a:r>
              <a:rPr lang="en-US" baseline="0" dirty="0" err="1" smtClean="0"/>
              <a:t>hrs</a:t>
            </a:r>
            <a:r>
              <a:rPr lang="en-US" baseline="0" dirty="0" smtClean="0"/>
              <a:t> (that can be screened for </a:t>
            </a:r>
            <a:r>
              <a:rPr lang="en-US" baseline="0" dirty="0" err="1" smtClean="0"/>
              <a:t>msats</a:t>
            </a:r>
            <a:r>
              <a:rPr lang="en-US" baseline="0" dirty="0" smtClean="0"/>
              <a:t>) and allows for putting multiple species in the same run. </a:t>
            </a:r>
            <a:endParaRPr lang="en-US" dirty="0" smtClean="0"/>
          </a:p>
        </p:txBody>
      </p:sp>
      <p:sp>
        <p:nvSpPr>
          <p:cNvPr id="4" name="Slide Number Placeholder 3"/>
          <p:cNvSpPr>
            <a:spLocks noGrp="1"/>
          </p:cNvSpPr>
          <p:nvPr>
            <p:ph type="sldNum" sz="quarter" idx="5"/>
          </p:nvPr>
        </p:nvSpPr>
        <p:spPr/>
        <p:txBody>
          <a:bodyPr/>
          <a:lstStyle/>
          <a:p>
            <a:pPr>
              <a:defRPr/>
            </a:pPr>
            <a:fld id="{6E0A321D-B9D3-4180-8FC1-A73BE708F971}"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Mention test of </a:t>
            </a:r>
            <a:r>
              <a:rPr lang="en-US" dirty="0" err="1" smtClean="0"/>
              <a:t>clonality</a:t>
            </a:r>
            <a:r>
              <a:rPr lang="en-US" dirty="0" smtClean="0"/>
              <a:t>, only 3 clones which were removed from analysis</a:t>
            </a:r>
          </a:p>
          <a:p>
            <a:r>
              <a:rPr lang="en-US" dirty="0" smtClean="0"/>
              <a:t>Samples were collected haphazardly at these locations, targeting 3 depth zones: shallow, mid and deep. In the case of Florida, while I have collected samples across the </a:t>
            </a:r>
            <a:r>
              <a:rPr lang="en-US" dirty="0" err="1" smtClean="0"/>
              <a:t>Fl</a:t>
            </a:r>
            <a:r>
              <a:rPr lang="en-US" dirty="0" smtClean="0"/>
              <a:t> reef tract (including sites in Broward county, BNP, upper, mid and lower Keys) in shallow sites, only in the upper keys I have been able to date to collect at the 3 depth zones. Therefore, for the analyses by depth I’ll be showing I used the samples just from the upper keys. </a:t>
            </a:r>
          </a:p>
          <a:p>
            <a:endParaRPr lang="en-US" dirty="0" smtClean="0"/>
          </a:p>
        </p:txBody>
      </p:sp>
      <p:sp>
        <p:nvSpPr>
          <p:cNvPr id="4" name="Slide Number Placeholder 3"/>
          <p:cNvSpPr>
            <a:spLocks noGrp="1"/>
          </p:cNvSpPr>
          <p:nvPr>
            <p:ph type="sldNum" sz="quarter" idx="5"/>
          </p:nvPr>
        </p:nvSpPr>
        <p:spPr/>
        <p:txBody>
          <a:bodyPr/>
          <a:lstStyle/>
          <a:p>
            <a:pPr>
              <a:defRPr/>
            </a:pPr>
            <a:fld id="{EF438CCE-CB50-4A45-A3F2-A0F69C51EB40}"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0799CC3-B451-482D-BAB9-15C726EBB077}" type="slidenum">
              <a:rPr lang="en-US" smtClean="0"/>
              <a:pPr>
                <a:defRPr/>
              </a:pPr>
              <a:t>7</a:t>
            </a:fld>
            <a:endParaRPr lang="en-US"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smtClean="0"/>
              <a:t>Specifically, I want to acknowledge the help provided by Dr. Ross Jones in BDA and Tyler Smith in the USVI. BDA offers a really interesting comparison to the Keys, because</a:t>
            </a:r>
            <a:r>
              <a:rPr lang="en-US" b="1" baseline="0" dirty="0" smtClean="0"/>
              <a:t> </a:t>
            </a:r>
            <a:r>
              <a:rPr lang="en-US" b="1" dirty="0" smtClean="0"/>
              <a:t>the distances between adjacent deep and shallow reefs is very small, compared to the Keys (about 1 mile from the shallowest site at 4m to the deepest at 55m). </a:t>
            </a:r>
          </a:p>
          <a:p>
            <a:pPr eaLnBrk="1" hangingPunct="1"/>
            <a:endParaRPr lang="en-US" b="1"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was also able to work a collaboration with F. Nunes, who provided me with the samples from Belize and Sao Tome (w Africa) that she used in her paper– as I was really interested in testing whether I could see the same patterns she did. </a:t>
            </a:r>
          </a:p>
          <a:p>
            <a:endParaRPr lang="en-US" dirty="0" smtClean="0"/>
          </a:p>
          <a:p>
            <a:r>
              <a:rPr lang="en-US" dirty="0" smtClean="0"/>
              <a:t>So, for the first analyses, I wanted to see if I could see the same extent of connectivity observed in the 2009/2011 papers</a:t>
            </a:r>
            <a:r>
              <a:rPr lang="en-US" baseline="0" dirty="0" smtClean="0"/>
              <a:t> by Nunes et al. </a:t>
            </a:r>
            <a:r>
              <a:rPr lang="en-US" dirty="0" smtClean="0"/>
              <a:t> I used the program structure, which implements a clustering method for inferring pop structure using genotype data. Briefly, this program helps estimate the most likely number of populations (K) and assigns individuals probabilistically to these populations based on their genotypes. Each bar you see is a different individual and with each, the probability that it will belong to a certain population. The higher the probability</a:t>
            </a:r>
            <a:r>
              <a:rPr lang="en-US" baseline="0" dirty="0" smtClean="0"/>
              <a:t> the more confidently the program can assign that individual to a particular population.</a:t>
            </a:r>
            <a:endParaRPr lang="en-US" dirty="0" smtClean="0"/>
          </a:p>
          <a:p>
            <a:endParaRPr lang="en-US" dirty="0" smtClean="0"/>
          </a:p>
          <a:p>
            <a:r>
              <a:rPr lang="en-US" dirty="0" smtClean="0"/>
              <a:t>When pooling all these 5 locations, STRUCTURE determined that the most likely number of pops I have is 2, with the eastern Atlantic pops assigned to the ‘green’ and Sao Tome in W Africa assigned to red with almost 1.0 probability. </a:t>
            </a:r>
          </a:p>
          <a:p>
            <a:endParaRPr lang="en-US" dirty="0" smtClean="0"/>
          </a:p>
          <a:p>
            <a:r>
              <a:rPr lang="en-US" dirty="0" smtClean="0"/>
              <a:t>These results confirm what 2009/2011</a:t>
            </a:r>
            <a:r>
              <a:rPr lang="en-US" baseline="0" dirty="0" smtClean="0"/>
              <a:t> papers </a:t>
            </a:r>
            <a:r>
              <a:rPr lang="en-US" dirty="0" smtClean="0"/>
              <a:t>found. These results also seem consistent with expectations based on the larval ecology of this species and potentially long larval duration.</a:t>
            </a:r>
          </a:p>
        </p:txBody>
      </p:sp>
      <p:sp>
        <p:nvSpPr>
          <p:cNvPr id="4" name="Slide Number Placeholder 3"/>
          <p:cNvSpPr>
            <a:spLocks noGrp="1"/>
          </p:cNvSpPr>
          <p:nvPr>
            <p:ph type="sldNum" sz="quarter" idx="5"/>
          </p:nvPr>
        </p:nvSpPr>
        <p:spPr/>
        <p:txBody>
          <a:bodyPr/>
          <a:lstStyle/>
          <a:p>
            <a:pPr>
              <a:defRPr/>
            </a:pPr>
            <a:fld id="{7E51E34C-0873-41D4-9D26-13A7ACD12C8A}"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However, my question deals with depth. Are deeper reefs isolated populations? Are they connected to their shallow water counterparts? </a:t>
            </a:r>
          </a:p>
          <a:p>
            <a:r>
              <a:rPr lang="en-US" dirty="0" smtClean="0"/>
              <a:t>I tested these hypotheses at each of my three study locations, first of which I will describe is Florida.</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Structure again suggests that the most likely populations are 2. Shallow water individuals were mostly assigned to the green pop, whereas deep individuals were mostly assigned to the red. I’m in the process of using assignment tests</a:t>
            </a:r>
            <a:r>
              <a:rPr lang="en-US" baseline="0" dirty="0" smtClean="0"/>
              <a:t> to be able to determine the direction of gene flow (deep to shallow vs. shallow to deep). </a:t>
            </a:r>
            <a:r>
              <a:rPr lang="en-US" dirty="0" smtClean="0"/>
              <a:t>These results were also confirmed by pairwise </a:t>
            </a:r>
            <a:r>
              <a:rPr lang="en-US" dirty="0" err="1" smtClean="0"/>
              <a:t>Rst</a:t>
            </a:r>
            <a:r>
              <a:rPr lang="en-US" dirty="0" smtClean="0"/>
              <a:t>, which are analogous to </a:t>
            </a:r>
            <a:r>
              <a:rPr lang="en-US" dirty="0" err="1" smtClean="0"/>
              <a:t>Fst</a:t>
            </a:r>
            <a:r>
              <a:rPr lang="en-US" dirty="0" smtClean="0"/>
              <a:t> measures of genetic differentiation. These stats go from 0-1 and the higher the value, the more evidence for genetic differentiation among that pair of pops being tested. Indeed, the deep pop appears significantly</a:t>
            </a:r>
            <a:r>
              <a:rPr lang="en-US" baseline="0" dirty="0" smtClean="0"/>
              <a:t> different from the shallow pop.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err="1" smtClean="0"/>
              <a:t>Mcav</a:t>
            </a:r>
            <a:r>
              <a:rPr lang="en-US" dirty="0" smtClean="0"/>
              <a:t> appears connected horizontally by up almost 2000kms, however, appears structured by depth within 10’s of</a:t>
            </a:r>
            <a:r>
              <a:rPr lang="en-US" baseline="0" dirty="0" smtClean="0"/>
              <a:t> </a:t>
            </a:r>
            <a:r>
              <a:rPr lang="en-US" baseline="0" dirty="0" err="1" smtClean="0"/>
              <a:t>kms</a:t>
            </a:r>
            <a:r>
              <a:rPr lang="en-US" baseline="0" dirty="0" smtClean="0"/>
              <a:t> </a:t>
            </a:r>
            <a:r>
              <a:rPr lang="en-US" dirty="0" smtClean="0"/>
              <a:t>in Florida. </a:t>
            </a:r>
          </a:p>
          <a:p>
            <a:endParaRPr lang="en-US" dirty="0" smtClean="0"/>
          </a:p>
          <a:p>
            <a:r>
              <a:rPr lang="en-US" dirty="0" smtClean="0"/>
              <a:t>You might</a:t>
            </a:r>
            <a:r>
              <a:rPr lang="en-US" baseline="0" dirty="0" smtClean="0"/>
              <a:t> wonder</a:t>
            </a:r>
            <a:r>
              <a:rPr lang="en-US" dirty="0" smtClean="0"/>
              <a:t> why I couldn’t see the differentiation when pooling all the FL samples in the location analyses- what I think is going on is that the Sao Tome signal is so strong that any weak signals at any of the locations will disappear. </a:t>
            </a:r>
          </a:p>
          <a:p>
            <a:endParaRPr lang="en-US" dirty="0" smtClean="0"/>
          </a:p>
        </p:txBody>
      </p:sp>
      <p:sp>
        <p:nvSpPr>
          <p:cNvPr id="4" name="Slide Number Placeholder 3"/>
          <p:cNvSpPr>
            <a:spLocks noGrp="1"/>
          </p:cNvSpPr>
          <p:nvPr>
            <p:ph type="sldNum" sz="quarter" idx="5"/>
          </p:nvPr>
        </p:nvSpPr>
        <p:spPr/>
        <p:txBody>
          <a:bodyPr/>
          <a:lstStyle/>
          <a:p>
            <a:pPr>
              <a:defRPr/>
            </a:pPr>
            <a:fld id="{407F5B0E-F9B1-4F40-9BA4-5AEBA08DCDB2}"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looking at BDA or USVI an even more interesting picture appears. Both sites appear to be fully mixed among depths, with no evidence for genetic structuring with depth. Again these results support the DRRH and highlight the importance of the geographic location in influencing the patterns observed. </a:t>
            </a:r>
          </a:p>
        </p:txBody>
      </p:sp>
      <p:sp>
        <p:nvSpPr>
          <p:cNvPr id="4" name="Slide Number Placeholder 3"/>
          <p:cNvSpPr>
            <a:spLocks noGrp="1"/>
          </p:cNvSpPr>
          <p:nvPr>
            <p:ph type="sldNum" sz="quarter" idx="5"/>
          </p:nvPr>
        </p:nvSpPr>
        <p:spPr/>
        <p:txBody>
          <a:bodyPr/>
          <a:lstStyle/>
          <a:p>
            <a:pPr>
              <a:defRPr/>
            </a:pPr>
            <a:fld id="{0759CC84-EC55-41EF-9D8F-DD6054B855BB}"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09" indent="-285734">
              <a:defRPr>
                <a:solidFill>
                  <a:schemeClr val="tx1"/>
                </a:solidFill>
                <a:latin typeface="Calibri" pitchFamily="34" charset="0"/>
              </a:defRPr>
            </a:lvl2pPr>
            <a:lvl3pPr marL="1142937" indent="-228587">
              <a:defRPr>
                <a:solidFill>
                  <a:schemeClr val="tx1"/>
                </a:solidFill>
                <a:latin typeface="Calibri" pitchFamily="34" charset="0"/>
              </a:defRPr>
            </a:lvl3pPr>
            <a:lvl4pPr marL="1600112" indent="-228587">
              <a:defRPr>
                <a:solidFill>
                  <a:schemeClr val="tx1"/>
                </a:solidFill>
                <a:latin typeface="Calibri" pitchFamily="34" charset="0"/>
              </a:defRPr>
            </a:lvl4pPr>
            <a:lvl5pPr marL="2057287" indent="-228587">
              <a:defRPr>
                <a:solidFill>
                  <a:schemeClr val="tx1"/>
                </a:solidFill>
                <a:latin typeface="Calibri" pitchFamily="34" charset="0"/>
              </a:defRPr>
            </a:lvl5pPr>
            <a:lvl6pPr marL="2514461" indent="-228587" fontAlgn="base">
              <a:spcBef>
                <a:spcPct val="0"/>
              </a:spcBef>
              <a:spcAft>
                <a:spcPct val="0"/>
              </a:spcAft>
              <a:defRPr>
                <a:solidFill>
                  <a:schemeClr val="tx1"/>
                </a:solidFill>
                <a:latin typeface="Calibri" pitchFamily="34" charset="0"/>
              </a:defRPr>
            </a:lvl6pPr>
            <a:lvl7pPr marL="2971635" indent="-228587" fontAlgn="base">
              <a:spcBef>
                <a:spcPct val="0"/>
              </a:spcBef>
              <a:spcAft>
                <a:spcPct val="0"/>
              </a:spcAft>
              <a:defRPr>
                <a:solidFill>
                  <a:schemeClr val="tx1"/>
                </a:solidFill>
                <a:latin typeface="Calibri" pitchFamily="34" charset="0"/>
              </a:defRPr>
            </a:lvl7pPr>
            <a:lvl8pPr marL="3428810" indent="-228587" fontAlgn="base">
              <a:spcBef>
                <a:spcPct val="0"/>
              </a:spcBef>
              <a:spcAft>
                <a:spcPct val="0"/>
              </a:spcAft>
              <a:defRPr>
                <a:solidFill>
                  <a:schemeClr val="tx1"/>
                </a:solidFill>
                <a:latin typeface="Calibri" pitchFamily="34" charset="0"/>
              </a:defRPr>
            </a:lvl8pPr>
            <a:lvl9pPr marL="3885985" indent="-228587"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88D15E4-AE8F-4538-9C20-BCB4DFDB5AD5}" type="slidenum">
              <a:rPr lang="en-US" smtClean="0">
                <a:latin typeface="Arial" charset="0"/>
              </a:rPr>
              <a:pPr fontAlgn="base">
                <a:spcBef>
                  <a:spcPct val="0"/>
                </a:spcBef>
                <a:spcAft>
                  <a:spcPct val="0"/>
                </a:spcAft>
                <a:defRPr/>
              </a:pPr>
              <a:t>11</a:t>
            </a:fld>
            <a:endParaRPr lang="en-US" smtClean="0">
              <a:latin typeface="Arial" charset="0"/>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Observations of D1a just in shallow are very important because D1a has been thought to confer thermal tolerance to corals. It is possible that Florida is a more disturbed environment (compared to BDA or USVI) and as such there is more variability in </a:t>
            </a:r>
            <a:r>
              <a:rPr lang="en-US" dirty="0" err="1" smtClean="0"/>
              <a:t>symbiont</a:t>
            </a:r>
            <a:r>
              <a:rPr lang="en-US" dirty="0" smtClean="0"/>
              <a:t> types as well. </a:t>
            </a:r>
          </a:p>
          <a:p>
            <a:pPr eaLnBrk="1" hangingPunct="1">
              <a:spcBef>
                <a:spcPct val="0"/>
              </a:spcBef>
            </a:pPr>
            <a:endParaRPr lang="en-US" dirty="0" smtClean="0"/>
          </a:p>
          <a:p>
            <a:pPr eaLnBrk="1" hangingPunct="1">
              <a:spcBef>
                <a:spcPct val="0"/>
              </a:spcBef>
            </a:pPr>
            <a:r>
              <a:rPr lang="en-US" dirty="0" smtClean="0"/>
              <a:t>It is possible that there is background D1a in mid/deep colonies, that would not show in the DGGEs, as this techniques gives mostly dominant types. This is a very interesting question I addressed with </a:t>
            </a:r>
            <a:r>
              <a:rPr lang="en-US" dirty="0" err="1" smtClean="0"/>
              <a:t>qPCR</a:t>
            </a:r>
            <a:r>
              <a:rPr lang="en-US" dirty="0" smtClean="0"/>
              <a:t>, which is a more sensitive technique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9672690-59EB-48E4-9072-C087E0600F28}"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Past algal </a:t>
            </a:r>
            <a:r>
              <a:rPr lang="en-US" dirty="0" err="1" smtClean="0"/>
              <a:t>symbionts</a:t>
            </a:r>
            <a:r>
              <a:rPr lang="en-US" dirty="0" smtClean="0"/>
              <a:t> different with depth, yet to confirm identity!</a:t>
            </a:r>
          </a:p>
          <a:p>
            <a:r>
              <a:rPr lang="en-US" sz="1200" kern="1200" dirty="0" smtClean="0">
                <a:solidFill>
                  <a:schemeClr val="tx1"/>
                </a:solidFill>
                <a:effectLst/>
                <a:latin typeface="+mn-lt"/>
                <a:ea typeface="+mn-ea"/>
                <a:cs typeface="+mn-cs"/>
              </a:rPr>
              <a:t>The coral-</a:t>
            </a:r>
            <a:r>
              <a:rPr lang="en-US" sz="1200" kern="1200" dirty="0" err="1" smtClean="0">
                <a:solidFill>
                  <a:schemeClr val="tx1"/>
                </a:solidFill>
                <a:effectLst/>
                <a:latin typeface="+mn-lt"/>
                <a:ea typeface="+mn-ea"/>
                <a:cs typeface="+mn-cs"/>
              </a:rPr>
              <a:t>symbiont</a:t>
            </a:r>
            <a:r>
              <a:rPr lang="en-US" sz="1200" kern="1200" dirty="0" smtClean="0">
                <a:solidFill>
                  <a:schemeClr val="tx1"/>
                </a:solidFill>
                <a:effectLst/>
                <a:latin typeface="+mn-lt"/>
                <a:ea typeface="+mn-ea"/>
                <a:cs typeface="+mn-cs"/>
              </a:rPr>
              <a:t> interaction further complicates the study of population structure, dispersal and connectivity in corals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because processes of </a:t>
            </a:r>
            <a:r>
              <a:rPr lang="en-US" sz="1200" kern="1200" dirty="0" err="1" smtClean="0">
                <a:solidFill>
                  <a:schemeClr val="tx1"/>
                </a:solidFill>
                <a:effectLst/>
                <a:latin typeface="+mn-lt"/>
                <a:ea typeface="+mn-ea"/>
                <a:cs typeface="+mn-cs"/>
              </a:rPr>
              <a:t>symbiont</a:t>
            </a:r>
            <a:r>
              <a:rPr lang="en-US" sz="1200" kern="1200" dirty="0" smtClean="0">
                <a:solidFill>
                  <a:schemeClr val="tx1"/>
                </a:solidFill>
                <a:effectLst/>
                <a:latin typeface="+mn-lt"/>
                <a:ea typeface="+mn-ea"/>
                <a:cs typeface="+mn-cs"/>
              </a:rPr>
              <a:t> transfer may impose limitations to the colonization and survival of coral offspring within certain habitats. For example, brooding coral species may be limited in their ability to settle outside the direct parental range if depth-specific </a:t>
            </a:r>
            <a:r>
              <a:rPr lang="en-US" sz="1200" kern="1200" dirty="0" err="1" smtClean="0">
                <a:solidFill>
                  <a:schemeClr val="tx1"/>
                </a:solidFill>
                <a:effectLst/>
                <a:latin typeface="+mn-lt"/>
                <a:ea typeface="+mn-ea"/>
                <a:cs typeface="+mn-cs"/>
              </a:rPr>
              <a:t>symbionts</a:t>
            </a:r>
            <a:r>
              <a:rPr lang="en-US" sz="1200" kern="1200" dirty="0" smtClean="0">
                <a:solidFill>
                  <a:schemeClr val="tx1"/>
                </a:solidFill>
                <a:effectLst/>
                <a:latin typeface="+mn-lt"/>
                <a:ea typeface="+mn-ea"/>
                <a:cs typeface="+mn-cs"/>
              </a:rPr>
              <a:t> are transferred to the offspring. </a:t>
            </a:r>
            <a:endParaRPr lang="en-US" dirty="0"/>
          </a:p>
        </p:txBody>
      </p:sp>
      <p:sp>
        <p:nvSpPr>
          <p:cNvPr id="4" name="Slide Number Placeholder 3"/>
          <p:cNvSpPr>
            <a:spLocks noGrp="1"/>
          </p:cNvSpPr>
          <p:nvPr>
            <p:ph type="sldNum" sz="quarter" idx="10"/>
          </p:nvPr>
        </p:nvSpPr>
        <p:spPr/>
        <p:txBody>
          <a:bodyPr/>
          <a:lstStyle/>
          <a:p>
            <a:fld id="{87F8C8E0-F473-4BB6-96DE-0EE7D6065D9F}" type="slidenum">
              <a:rPr lang="en-US" smtClean="0"/>
              <a:t>13</a:t>
            </a:fld>
            <a:endParaRPr lang="en-US"/>
          </a:p>
        </p:txBody>
      </p:sp>
    </p:spTree>
    <p:extLst>
      <p:ext uri="{BB962C8B-B14F-4D97-AF65-F5344CB8AC3E}">
        <p14:creationId xmlns:p14="http://schemas.microsoft.com/office/powerpoint/2010/main" val="4282800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398ACCCD-D1AD-4E06-9FBA-7BD307A0C31F}"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09" indent="-285734">
              <a:defRPr>
                <a:solidFill>
                  <a:schemeClr val="tx1"/>
                </a:solidFill>
                <a:latin typeface="Calibri" pitchFamily="34" charset="0"/>
              </a:defRPr>
            </a:lvl2pPr>
            <a:lvl3pPr marL="1142937" indent="-228587">
              <a:defRPr>
                <a:solidFill>
                  <a:schemeClr val="tx1"/>
                </a:solidFill>
                <a:latin typeface="Calibri" pitchFamily="34" charset="0"/>
              </a:defRPr>
            </a:lvl3pPr>
            <a:lvl4pPr marL="1600112" indent="-228587">
              <a:defRPr>
                <a:solidFill>
                  <a:schemeClr val="tx1"/>
                </a:solidFill>
                <a:latin typeface="Calibri" pitchFamily="34" charset="0"/>
              </a:defRPr>
            </a:lvl4pPr>
            <a:lvl5pPr marL="2057287" indent="-228587">
              <a:defRPr>
                <a:solidFill>
                  <a:schemeClr val="tx1"/>
                </a:solidFill>
                <a:latin typeface="Calibri" pitchFamily="34" charset="0"/>
              </a:defRPr>
            </a:lvl5pPr>
            <a:lvl6pPr marL="2514461" indent="-228587" fontAlgn="base">
              <a:spcBef>
                <a:spcPct val="0"/>
              </a:spcBef>
              <a:spcAft>
                <a:spcPct val="0"/>
              </a:spcAft>
              <a:defRPr>
                <a:solidFill>
                  <a:schemeClr val="tx1"/>
                </a:solidFill>
                <a:latin typeface="Calibri" pitchFamily="34" charset="0"/>
              </a:defRPr>
            </a:lvl6pPr>
            <a:lvl7pPr marL="2971635" indent="-228587" fontAlgn="base">
              <a:spcBef>
                <a:spcPct val="0"/>
              </a:spcBef>
              <a:spcAft>
                <a:spcPct val="0"/>
              </a:spcAft>
              <a:defRPr>
                <a:solidFill>
                  <a:schemeClr val="tx1"/>
                </a:solidFill>
                <a:latin typeface="Calibri" pitchFamily="34" charset="0"/>
              </a:defRPr>
            </a:lvl7pPr>
            <a:lvl8pPr marL="3428810" indent="-228587" fontAlgn="base">
              <a:spcBef>
                <a:spcPct val="0"/>
              </a:spcBef>
              <a:spcAft>
                <a:spcPct val="0"/>
              </a:spcAft>
              <a:defRPr>
                <a:solidFill>
                  <a:schemeClr val="tx1"/>
                </a:solidFill>
                <a:latin typeface="Calibri" pitchFamily="34" charset="0"/>
              </a:defRPr>
            </a:lvl8pPr>
            <a:lvl9pPr marL="3885985" indent="-228587"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F5BE89-B690-4FBE-BED0-75D830526DCE}" type="slidenum">
              <a:rPr lang="en-US" smtClean="0"/>
              <a:pPr fontAlgn="base">
                <a:spcBef>
                  <a:spcPct val="0"/>
                </a:spcBef>
                <a:spcAft>
                  <a:spcPct val="0"/>
                </a:spcAft>
                <a:defRPr/>
              </a:pPr>
              <a:t>15</a:t>
            </a:fld>
            <a:endParaRPr lang="en-US" smtClean="0"/>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09" indent="-285734">
              <a:defRPr>
                <a:solidFill>
                  <a:schemeClr val="tx1"/>
                </a:solidFill>
                <a:latin typeface="Calibri" pitchFamily="34" charset="0"/>
              </a:defRPr>
            </a:lvl2pPr>
            <a:lvl3pPr marL="1142937" indent="-228587">
              <a:defRPr>
                <a:solidFill>
                  <a:schemeClr val="tx1"/>
                </a:solidFill>
                <a:latin typeface="Calibri" pitchFamily="34" charset="0"/>
              </a:defRPr>
            </a:lvl3pPr>
            <a:lvl4pPr marL="1600112" indent="-228587">
              <a:defRPr>
                <a:solidFill>
                  <a:schemeClr val="tx1"/>
                </a:solidFill>
                <a:latin typeface="Calibri" pitchFamily="34" charset="0"/>
              </a:defRPr>
            </a:lvl4pPr>
            <a:lvl5pPr marL="2057287" indent="-228587">
              <a:defRPr>
                <a:solidFill>
                  <a:schemeClr val="tx1"/>
                </a:solidFill>
                <a:latin typeface="Calibri" pitchFamily="34" charset="0"/>
              </a:defRPr>
            </a:lvl5pPr>
            <a:lvl6pPr marL="2514461" indent="-228587" fontAlgn="base">
              <a:spcBef>
                <a:spcPct val="0"/>
              </a:spcBef>
              <a:spcAft>
                <a:spcPct val="0"/>
              </a:spcAft>
              <a:defRPr>
                <a:solidFill>
                  <a:schemeClr val="tx1"/>
                </a:solidFill>
                <a:latin typeface="Calibri" pitchFamily="34" charset="0"/>
              </a:defRPr>
            </a:lvl6pPr>
            <a:lvl7pPr marL="2971635" indent="-228587" fontAlgn="base">
              <a:spcBef>
                <a:spcPct val="0"/>
              </a:spcBef>
              <a:spcAft>
                <a:spcPct val="0"/>
              </a:spcAft>
              <a:defRPr>
                <a:solidFill>
                  <a:schemeClr val="tx1"/>
                </a:solidFill>
                <a:latin typeface="Calibri" pitchFamily="34" charset="0"/>
              </a:defRPr>
            </a:lvl7pPr>
            <a:lvl8pPr marL="3428810" indent="-228587" fontAlgn="base">
              <a:spcBef>
                <a:spcPct val="0"/>
              </a:spcBef>
              <a:spcAft>
                <a:spcPct val="0"/>
              </a:spcAft>
              <a:defRPr>
                <a:solidFill>
                  <a:schemeClr val="tx1"/>
                </a:solidFill>
                <a:latin typeface="Calibri" pitchFamily="34" charset="0"/>
              </a:defRPr>
            </a:lvl8pPr>
            <a:lvl9pPr marL="3885985" indent="-228587"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22E0012-27B4-42A8-B634-DBEE82375FD8}" type="slidenum">
              <a:rPr lang="en-US" smtClean="0"/>
              <a:pPr fontAlgn="base">
                <a:spcBef>
                  <a:spcPct val="0"/>
                </a:spcBef>
                <a:spcAft>
                  <a:spcPct val="0"/>
                </a:spcAft>
                <a:defRPr/>
              </a:pPr>
              <a:t>17</a:t>
            </a:fld>
            <a:endParaRPr lang="en-US" smtClean="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 to ask </a:t>
            </a:r>
            <a:r>
              <a:rPr lang="en-US" dirty="0" err="1" smtClean="0"/>
              <a:t>Iliana</a:t>
            </a:r>
            <a:r>
              <a:rPr lang="en-US" dirty="0" smtClean="0"/>
              <a:t>- should</a:t>
            </a:r>
            <a:r>
              <a:rPr lang="en-US" baseline="0" dirty="0" smtClean="0"/>
              <a:t> I average the values across runs? How do I decide which parameters to use?</a:t>
            </a:r>
            <a:endParaRPr lang="en-US" dirty="0"/>
          </a:p>
        </p:txBody>
      </p:sp>
      <p:sp>
        <p:nvSpPr>
          <p:cNvPr id="4" name="Slide Number Placeholder 3"/>
          <p:cNvSpPr>
            <a:spLocks noGrp="1"/>
          </p:cNvSpPr>
          <p:nvPr>
            <p:ph type="sldNum" sz="quarter" idx="10"/>
          </p:nvPr>
        </p:nvSpPr>
        <p:spPr/>
        <p:txBody>
          <a:bodyPr/>
          <a:lstStyle/>
          <a:p>
            <a:fld id="{CC314AE9-3FC7-4CB7-9115-854702900523}" type="slidenum">
              <a:rPr lang="en-US" smtClean="0"/>
              <a:t>18</a:t>
            </a:fld>
            <a:endParaRPr lang="en-US"/>
          </a:p>
        </p:txBody>
      </p:sp>
    </p:spTree>
    <p:extLst>
      <p:ext uri="{BB962C8B-B14F-4D97-AF65-F5344CB8AC3E}">
        <p14:creationId xmlns:p14="http://schemas.microsoft.com/office/powerpoint/2010/main" val="124144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ADC9B8-6AD4-4F64-9EF3-7B0C2EC9203D}" type="slidenum">
              <a:rPr lang="en-US"/>
              <a:pPr/>
              <a:t>23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t>Results of this research are expected to help determine whether reef coral populations have the potential to recover over short vertical distances, rather than long horizontal distances. If nearby deep reefs have greater potential to replenish shallow reefs than distant shallow reefs, this finding would help identify new strategies for management designed to maximize reef recovery and diversity (</a:t>
            </a:r>
            <a:r>
              <a:rPr lang="en-US" i="1"/>
              <a:t>i.e.</a:t>
            </a:r>
            <a:r>
              <a:rPr lang="en-US"/>
              <a:t>, the protection of deeper reefs) and actions we might undertake that would facilitate or maximize this process. </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Past algal symbionts different with depth, yet to confirm identity!</a:t>
            </a:r>
          </a:p>
        </p:txBody>
      </p:sp>
      <p:sp>
        <p:nvSpPr>
          <p:cNvPr id="4" name="Slide Number Placeholder 3"/>
          <p:cNvSpPr>
            <a:spLocks noGrp="1"/>
          </p:cNvSpPr>
          <p:nvPr>
            <p:ph type="sldNum" sz="quarter" idx="5"/>
          </p:nvPr>
        </p:nvSpPr>
        <p:spPr/>
        <p:txBody>
          <a:bodyPr/>
          <a:lstStyle/>
          <a:p>
            <a:pPr>
              <a:defRPr/>
            </a:pPr>
            <a:fld id="{03E1F51F-EA7D-4E3D-9469-6F462E07595E}" type="slidenum">
              <a:rPr lang="en-US" smtClean="0"/>
              <a:pPr>
                <a:defRPr/>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09" indent="-285734">
              <a:defRPr>
                <a:solidFill>
                  <a:schemeClr val="tx1"/>
                </a:solidFill>
                <a:latin typeface="Calibri" pitchFamily="34" charset="0"/>
              </a:defRPr>
            </a:lvl2pPr>
            <a:lvl3pPr marL="1142937" indent="-228587">
              <a:defRPr>
                <a:solidFill>
                  <a:schemeClr val="tx1"/>
                </a:solidFill>
                <a:latin typeface="Calibri" pitchFamily="34" charset="0"/>
              </a:defRPr>
            </a:lvl3pPr>
            <a:lvl4pPr marL="1600112" indent="-228587">
              <a:defRPr>
                <a:solidFill>
                  <a:schemeClr val="tx1"/>
                </a:solidFill>
                <a:latin typeface="Calibri" pitchFamily="34" charset="0"/>
              </a:defRPr>
            </a:lvl4pPr>
            <a:lvl5pPr marL="2057287" indent="-228587">
              <a:defRPr>
                <a:solidFill>
                  <a:schemeClr val="tx1"/>
                </a:solidFill>
                <a:latin typeface="Calibri" pitchFamily="34" charset="0"/>
              </a:defRPr>
            </a:lvl5pPr>
            <a:lvl6pPr marL="2514461" indent="-228587" fontAlgn="base">
              <a:spcBef>
                <a:spcPct val="0"/>
              </a:spcBef>
              <a:spcAft>
                <a:spcPct val="0"/>
              </a:spcAft>
              <a:defRPr>
                <a:solidFill>
                  <a:schemeClr val="tx1"/>
                </a:solidFill>
                <a:latin typeface="Calibri" pitchFamily="34" charset="0"/>
              </a:defRPr>
            </a:lvl6pPr>
            <a:lvl7pPr marL="2971635" indent="-228587" fontAlgn="base">
              <a:spcBef>
                <a:spcPct val="0"/>
              </a:spcBef>
              <a:spcAft>
                <a:spcPct val="0"/>
              </a:spcAft>
              <a:defRPr>
                <a:solidFill>
                  <a:schemeClr val="tx1"/>
                </a:solidFill>
                <a:latin typeface="Calibri" pitchFamily="34" charset="0"/>
              </a:defRPr>
            </a:lvl7pPr>
            <a:lvl8pPr marL="3428810" indent="-228587" fontAlgn="base">
              <a:spcBef>
                <a:spcPct val="0"/>
              </a:spcBef>
              <a:spcAft>
                <a:spcPct val="0"/>
              </a:spcAft>
              <a:defRPr>
                <a:solidFill>
                  <a:schemeClr val="tx1"/>
                </a:solidFill>
                <a:latin typeface="Calibri" pitchFamily="34" charset="0"/>
              </a:defRPr>
            </a:lvl8pPr>
            <a:lvl9pPr marL="3885985" indent="-228587"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20F079A-1EB4-4EB4-A263-912F936481D6}" type="slidenum">
              <a:rPr lang="en-US" smtClean="0"/>
              <a:pPr fontAlgn="base">
                <a:spcBef>
                  <a:spcPct val="0"/>
                </a:spcBef>
                <a:spcAft>
                  <a:spcPct val="0"/>
                </a:spcAft>
                <a:defRPr/>
              </a:pPr>
              <a:t>26</a:t>
            </a:fld>
            <a:endParaRPr lang="en-US" smtClean="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Therefore, I decided to use and develop microsatellites, as they are very powerful markers due to their high degree of polymorphism. However, few coral microsatellites are available to date, in part because it has been very difficult to obtain a high number of markers for coral species, due to DNA contamination with algal symbionts and failure to conform to expectations of pop gen models. </a:t>
            </a:r>
          </a:p>
          <a:p>
            <a:pPr eaLnBrk="1" hangingPunct="1"/>
            <a:endParaRPr lang="en-US" smtClean="0"/>
          </a:p>
          <a:p>
            <a:pPr eaLnBrk="1" hangingPunct="1"/>
            <a:r>
              <a:rPr lang="en-US" smtClean="0"/>
              <a:t>To alleviate some of these limitations, we decided to use “next generation” 454 DNA sequencing to more effectively develop additional microsatellite loci for a few depth-generalist coral species. Some of the advantages are that this novel technique will provide thousands of DNA sequence reads within one 4-hr run, and allow including multiple species within one run, significantly reducing the overall costs compared to traditional sequencing methods. </a:t>
            </a:r>
          </a:p>
          <a:p>
            <a:pPr eaLnBrk="1" hangingPunct="1"/>
            <a:endParaRPr lang="en-US" smtClean="0"/>
          </a:p>
          <a:p>
            <a:pPr eaLnBrk="1" hangingPunct="1"/>
            <a:r>
              <a:rPr lang="en-US" smtClean="0"/>
              <a:t>In last year’s seminar, I went into explaining in detail how I used the data from the 454 run to develop msats and the process of PCR-optimizing the candidates I had to yield a set of msat loci I could use for my proposed analyses of pop structure and connectivity. The focus of the rest of the talk will be in the results I got using this markers.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 showing current patterns throughout the Florida Keys. Note how clockwise and counterclockwise gyres exist shoreward of the Florida Current. These tend to carry larvae and spores from place to place throughout the region. Knowing where parent stocks are located and understanding how currents transport their young allow resource managers to protect important areas before they become overharvested. </a:t>
            </a:r>
            <a:endParaRPr lang="en-US" dirty="0"/>
          </a:p>
        </p:txBody>
      </p:sp>
      <p:sp>
        <p:nvSpPr>
          <p:cNvPr id="4" name="Slide Number Placeholder 3"/>
          <p:cNvSpPr>
            <a:spLocks noGrp="1"/>
          </p:cNvSpPr>
          <p:nvPr>
            <p:ph type="sldNum" sz="quarter" idx="10"/>
          </p:nvPr>
        </p:nvSpPr>
        <p:spPr/>
        <p:txBody>
          <a:bodyPr/>
          <a:lstStyle/>
          <a:p>
            <a:fld id="{CC314AE9-3FC7-4CB7-9115-854702900523}" type="slidenum">
              <a:rPr lang="en-US" smtClean="0"/>
              <a:t>30</a:t>
            </a:fld>
            <a:endParaRPr lang="en-US"/>
          </a:p>
        </p:txBody>
      </p:sp>
    </p:spTree>
    <p:extLst>
      <p:ext uri="{BB962C8B-B14F-4D97-AF65-F5344CB8AC3E}">
        <p14:creationId xmlns:p14="http://schemas.microsoft.com/office/powerpoint/2010/main" val="552359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A6EC2A-E652-42C2-B7D1-73C4108F129C}"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2739366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6EC2A-E652-42C2-B7D1-73C4108F129C}"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4067237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A6EC2A-E652-42C2-B7D1-73C4108F129C}"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75911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A6EC2A-E652-42C2-B7D1-73C4108F129C}"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3214898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A6EC2A-E652-42C2-B7D1-73C4108F129C}" type="datetimeFigureOut">
              <a:rPr lang="en-US" smtClean="0"/>
              <a:t>7/12/2012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3090442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A6EC2A-E652-42C2-B7D1-73C4108F129C}" type="datetimeFigureOut">
              <a:rPr lang="en-US" smtClean="0"/>
              <a:t>7/12/2012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4184236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6EC2A-E652-42C2-B7D1-73C4108F129C}" type="datetimeFigureOut">
              <a:rPr lang="en-US" smtClean="0"/>
              <a:t>7/12/2012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2121093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A6EC2A-E652-42C2-B7D1-73C4108F129C}"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705226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A6EC2A-E652-42C2-B7D1-73C4108F129C}"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3851376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6EC2A-E652-42C2-B7D1-73C4108F129C}"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618673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6EC2A-E652-42C2-B7D1-73C4108F129C}"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8157-4156-4FDA-8F45-73E0EC508633}" type="slidenum">
              <a:rPr lang="en-US" smtClean="0"/>
              <a:t>‹#›</a:t>
            </a:fld>
            <a:endParaRPr lang="en-US"/>
          </a:p>
        </p:txBody>
      </p:sp>
    </p:spTree>
    <p:extLst>
      <p:ext uri="{BB962C8B-B14F-4D97-AF65-F5344CB8AC3E}">
        <p14:creationId xmlns:p14="http://schemas.microsoft.com/office/powerpoint/2010/main" val="1940800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GB"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4A04E76-CCAE-4473-AEAE-7A2C2F9EDE15}" type="slidenum">
              <a:rPr lang="en-US"/>
              <a:pPr>
                <a:defRPr/>
              </a:pPr>
              <a:t>‹#›</a:t>
            </a:fld>
            <a:endParaRPr lang="en-US"/>
          </a:p>
        </p:txBody>
      </p:sp>
    </p:spTree>
    <p:extLst>
      <p:ext uri="{BB962C8B-B14F-4D97-AF65-F5344CB8AC3E}">
        <p14:creationId xmlns:p14="http://schemas.microsoft.com/office/powerpoint/2010/main" val="2740782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7B5467BE-FCF4-4D91-870E-67A2B1D8EB1D}" type="slidenum">
              <a:rPr lang="en-US"/>
              <a:pPr>
                <a:defRPr/>
              </a:pPr>
              <a:t>‹#›</a:t>
            </a:fld>
            <a:endParaRPr lang="en-US"/>
          </a:p>
        </p:txBody>
      </p:sp>
    </p:spTree>
    <p:extLst>
      <p:ext uri="{BB962C8B-B14F-4D97-AF65-F5344CB8AC3E}">
        <p14:creationId xmlns:p14="http://schemas.microsoft.com/office/powerpoint/2010/main" val="15968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A6EC2A-E652-42C2-B7D1-73C4108F129C}" type="datetimeFigureOut">
              <a:rPr lang="en-US" smtClean="0"/>
              <a:t>7/12/2012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C8157-4156-4FDA-8F45-73E0EC508633}" type="slidenum">
              <a:rPr lang="en-US" smtClean="0"/>
              <a:t>‹#›</a:t>
            </a:fld>
            <a:endParaRPr lang="en-US"/>
          </a:p>
        </p:txBody>
      </p:sp>
    </p:spTree>
    <p:extLst>
      <p:ext uri="{BB962C8B-B14F-4D97-AF65-F5344CB8AC3E}">
        <p14:creationId xmlns:p14="http://schemas.microsoft.com/office/powerpoint/2010/main" val="1132182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mesophotic.org/photos/View%20from%2045m%20along%20the%20reef%20slope%20at%20Molokini%20Hawaii.j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14.xml"/><Relationship Id="rId7" Type="http://schemas.openxmlformats.org/officeDocument/2006/relationships/image" Target="../media/image21.jpe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9.png"/><Relationship Id="rId5" Type="http://schemas.openxmlformats.org/officeDocument/2006/relationships/oleObject" Target="../embeddings/oleObject1.bin"/><Relationship Id="rId10" Type="http://schemas.openxmlformats.org/officeDocument/2006/relationships/image" Target="../media/image24.jpeg"/><Relationship Id="rId4" Type="http://schemas.openxmlformats.org/officeDocument/2006/relationships/image" Target="../media/image20.jpe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StT-MCD C58-Oct9-07 -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50" y="166688"/>
            <a:ext cx="8782050" cy="651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5"/>
          <p:cNvSpPr>
            <a:spLocks noChangeArrowheads="1"/>
          </p:cNvSpPr>
          <p:nvPr/>
        </p:nvSpPr>
        <p:spPr bwMode="auto">
          <a:xfrm>
            <a:off x="317500" y="0"/>
            <a:ext cx="8597900" cy="217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400" b="1" dirty="0">
                <a:solidFill>
                  <a:schemeClr val="bg1"/>
                </a:solidFill>
              </a:rPr>
              <a:t>Vertical genetic connectivity in the Caribbean reef building </a:t>
            </a:r>
            <a:r>
              <a:rPr lang="en-US" sz="2400" b="1" dirty="0" smtClean="0">
                <a:solidFill>
                  <a:schemeClr val="bg1"/>
                </a:solidFill>
              </a:rPr>
              <a:t>corals</a:t>
            </a:r>
            <a:r>
              <a:rPr lang="en-US" sz="2400" b="1" i="1" dirty="0" smtClean="0">
                <a:solidFill>
                  <a:schemeClr val="bg1"/>
                </a:solidFill>
              </a:rPr>
              <a:t> </a:t>
            </a:r>
            <a:r>
              <a:rPr lang="en-US" sz="2400" b="1" i="1" dirty="0" err="1">
                <a:solidFill>
                  <a:schemeClr val="bg1"/>
                </a:solidFill>
              </a:rPr>
              <a:t>Montastraea</a:t>
            </a:r>
            <a:r>
              <a:rPr lang="en-US" sz="2400" b="1" i="1" dirty="0">
                <a:solidFill>
                  <a:schemeClr val="bg1"/>
                </a:solidFill>
              </a:rPr>
              <a:t> </a:t>
            </a:r>
            <a:r>
              <a:rPr lang="en-US" sz="2400" b="1" i="1" dirty="0" err="1" smtClean="0">
                <a:solidFill>
                  <a:schemeClr val="bg1"/>
                </a:solidFill>
              </a:rPr>
              <a:t>cavernosa</a:t>
            </a:r>
            <a:r>
              <a:rPr lang="en-US" sz="2400" b="1" i="1" dirty="0" smtClean="0">
                <a:solidFill>
                  <a:schemeClr val="bg1"/>
                </a:solidFill>
              </a:rPr>
              <a:t> </a:t>
            </a:r>
            <a:r>
              <a:rPr lang="en-US" sz="2400" b="1" dirty="0" smtClean="0">
                <a:solidFill>
                  <a:schemeClr val="bg1"/>
                </a:solidFill>
              </a:rPr>
              <a:t>and </a:t>
            </a:r>
            <a:r>
              <a:rPr lang="en-US" sz="2400" b="1" i="1" dirty="0" err="1" smtClean="0">
                <a:solidFill>
                  <a:schemeClr val="bg1"/>
                </a:solidFill>
              </a:rPr>
              <a:t>Porites</a:t>
            </a:r>
            <a:r>
              <a:rPr lang="en-US" sz="2400" b="1" i="1" dirty="0" smtClean="0">
                <a:solidFill>
                  <a:schemeClr val="bg1"/>
                </a:solidFill>
              </a:rPr>
              <a:t> </a:t>
            </a:r>
            <a:r>
              <a:rPr lang="en-US" sz="2400" b="1" i="1" dirty="0" err="1" smtClean="0">
                <a:solidFill>
                  <a:schemeClr val="bg1"/>
                </a:solidFill>
              </a:rPr>
              <a:t>astreoides</a:t>
            </a:r>
            <a:endParaRPr lang="en-US" sz="2400" b="1" i="1" dirty="0">
              <a:solidFill>
                <a:schemeClr val="bg1"/>
              </a:solidFill>
            </a:endParaRPr>
          </a:p>
        </p:txBody>
      </p:sp>
      <p:sp>
        <p:nvSpPr>
          <p:cNvPr id="4100" name="Rectangle 6"/>
          <p:cNvSpPr>
            <a:spLocks noChangeArrowheads="1"/>
          </p:cNvSpPr>
          <p:nvPr/>
        </p:nvSpPr>
        <p:spPr bwMode="auto">
          <a:xfrm>
            <a:off x="1328737" y="4267200"/>
            <a:ext cx="6367463" cy="213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80000"/>
              </a:lnSpc>
              <a:spcBef>
                <a:spcPct val="20000"/>
              </a:spcBef>
            </a:pPr>
            <a:r>
              <a:rPr lang="en-US" sz="2000" b="1" dirty="0" smtClean="0">
                <a:solidFill>
                  <a:schemeClr val="bg1"/>
                </a:solidFill>
              </a:rPr>
              <a:t>Co-authors: Xaymara Serrano,  </a:t>
            </a:r>
            <a:r>
              <a:rPr lang="en-US" sz="2000" b="1" dirty="0" err="1" smtClean="0">
                <a:solidFill>
                  <a:schemeClr val="bg1"/>
                </a:solidFill>
              </a:rPr>
              <a:t>Iliana</a:t>
            </a:r>
            <a:r>
              <a:rPr lang="en-US" sz="2000" b="1" dirty="0" smtClean="0">
                <a:solidFill>
                  <a:schemeClr val="bg1"/>
                </a:solidFill>
              </a:rPr>
              <a:t> </a:t>
            </a:r>
            <a:r>
              <a:rPr lang="en-US" sz="2000" b="1" dirty="0" err="1" smtClean="0">
                <a:solidFill>
                  <a:schemeClr val="bg1"/>
                </a:solidFill>
              </a:rPr>
              <a:t>Baums</a:t>
            </a:r>
            <a:r>
              <a:rPr lang="en-US" sz="2000" b="1" dirty="0" smtClean="0">
                <a:solidFill>
                  <a:schemeClr val="bg1"/>
                </a:solidFill>
              </a:rPr>
              <a:t>, Tyler Smith, Ross Jones, Flavia Nunes and Andrew Baker</a:t>
            </a:r>
          </a:p>
          <a:p>
            <a:pPr algn="ctr">
              <a:lnSpc>
                <a:spcPct val="80000"/>
              </a:lnSpc>
              <a:spcBef>
                <a:spcPct val="20000"/>
              </a:spcBef>
            </a:pPr>
            <a:endParaRPr lang="en-US" sz="2000" b="1" dirty="0" smtClean="0">
              <a:solidFill>
                <a:schemeClr val="bg1"/>
              </a:solidFill>
            </a:endParaRPr>
          </a:p>
          <a:p>
            <a:pPr algn="ctr">
              <a:lnSpc>
                <a:spcPct val="80000"/>
              </a:lnSpc>
              <a:spcBef>
                <a:spcPct val="20000"/>
              </a:spcBef>
            </a:pPr>
            <a:r>
              <a:rPr lang="en-US" sz="2000" b="1" dirty="0" smtClean="0">
                <a:solidFill>
                  <a:schemeClr val="bg1"/>
                </a:solidFill>
              </a:rPr>
              <a:t>University of Miami, RSMAS</a:t>
            </a:r>
          </a:p>
          <a:p>
            <a:pPr algn="ctr">
              <a:lnSpc>
                <a:spcPct val="80000"/>
              </a:lnSpc>
              <a:spcBef>
                <a:spcPct val="20000"/>
              </a:spcBef>
            </a:pPr>
            <a:endParaRPr lang="en-US" sz="2000" b="1" dirty="0" smtClean="0">
              <a:solidFill>
                <a:schemeClr val="bg1"/>
              </a:solidFill>
            </a:endParaRPr>
          </a:p>
          <a:p>
            <a:pPr algn="ctr">
              <a:lnSpc>
                <a:spcPct val="80000"/>
              </a:lnSpc>
              <a:spcBef>
                <a:spcPct val="20000"/>
              </a:spcBef>
            </a:pPr>
            <a:r>
              <a:rPr lang="en-US" sz="2000" b="1" dirty="0" smtClean="0">
                <a:solidFill>
                  <a:schemeClr val="bg1"/>
                </a:solidFill>
              </a:rPr>
              <a:t>12</a:t>
            </a:r>
            <a:r>
              <a:rPr lang="en-US" sz="2000" b="1" baseline="30000" dirty="0" smtClean="0">
                <a:solidFill>
                  <a:schemeClr val="bg1"/>
                </a:solidFill>
              </a:rPr>
              <a:t>th</a:t>
            </a:r>
            <a:r>
              <a:rPr lang="en-US" sz="2000" b="1" dirty="0" smtClean="0">
                <a:solidFill>
                  <a:schemeClr val="bg1"/>
                </a:solidFill>
              </a:rPr>
              <a:t> International Coral Reef symposium</a:t>
            </a:r>
            <a:endParaRPr lang="en-US" sz="2000" b="1" dirty="0">
              <a:solidFill>
                <a:schemeClr val="bg1"/>
              </a:solidFill>
            </a:endParaRPr>
          </a:p>
          <a:p>
            <a:pPr algn="ctr">
              <a:lnSpc>
                <a:spcPct val="80000"/>
              </a:lnSpc>
              <a:spcBef>
                <a:spcPct val="20000"/>
              </a:spcBef>
            </a:pPr>
            <a:r>
              <a:rPr lang="en-US" sz="2000" b="1" dirty="0" smtClean="0">
                <a:solidFill>
                  <a:schemeClr val="bg1"/>
                </a:solidFill>
              </a:rPr>
              <a:t>July 13, </a:t>
            </a:r>
            <a:r>
              <a:rPr lang="en-US" sz="2000" b="1" dirty="0">
                <a:solidFill>
                  <a:schemeClr val="bg1"/>
                </a:solidFill>
              </a:rPr>
              <a:t>2012</a:t>
            </a:r>
          </a:p>
        </p:txBody>
      </p:sp>
      <p:sp>
        <p:nvSpPr>
          <p:cNvPr id="4101" name="Text Box 7"/>
          <p:cNvSpPr txBox="1">
            <a:spLocks noChangeArrowheads="1"/>
          </p:cNvSpPr>
          <p:nvPr/>
        </p:nvSpPr>
        <p:spPr bwMode="auto">
          <a:xfrm>
            <a:off x="7408863" y="6429375"/>
            <a:ext cx="172243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100" dirty="0">
                <a:solidFill>
                  <a:schemeClr val="bg1"/>
                </a:solidFill>
              </a:rPr>
              <a:t>USVI, photo by T. Smith</a:t>
            </a:r>
          </a:p>
        </p:txBody>
      </p:sp>
    </p:spTree>
    <p:extLst>
      <p:ext uri="{BB962C8B-B14F-4D97-AF65-F5344CB8AC3E}">
        <p14:creationId xmlns:p14="http://schemas.microsoft.com/office/powerpoint/2010/main" val="1717893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130675" y="184150"/>
            <a:ext cx="5064125" cy="700088"/>
          </a:xfrm>
        </p:spPr>
        <p:txBody>
          <a:bodyPr>
            <a:normAutofit/>
          </a:bodyPr>
          <a:lstStyle/>
          <a:p>
            <a:pPr eaLnBrk="1" hangingPunct="1"/>
            <a:r>
              <a:rPr lang="en-US" sz="2600" b="1" u="sng" dirty="0" smtClean="0"/>
              <a:t>‘Deep reef </a:t>
            </a:r>
            <a:r>
              <a:rPr lang="en-US" sz="2600" b="1" u="sng" dirty="0" err="1" smtClean="0"/>
              <a:t>refugia</a:t>
            </a:r>
            <a:r>
              <a:rPr lang="en-US" sz="2600" b="1" u="sng" dirty="0" smtClean="0"/>
              <a:t>’ hypothesis</a:t>
            </a:r>
          </a:p>
        </p:txBody>
      </p:sp>
      <p:sp>
        <p:nvSpPr>
          <p:cNvPr id="22531" name="Rectangle 3"/>
          <p:cNvSpPr>
            <a:spLocks noGrp="1" noChangeArrowheads="1"/>
          </p:cNvSpPr>
          <p:nvPr>
            <p:ph type="body" idx="1"/>
          </p:nvPr>
        </p:nvSpPr>
        <p:spPr>
          <a:xfrm>
            <a:off x="3938588" y="969963"/>
            <a:ext cx="5192712" cy="5157787"/>
          </a:xfrm>
        </p:spPr>
        <p:txBody>
          <a:bodyPr/>
          <a:lstStyle/>
          <a:p>
            <a:pPr eaLnBrk="1" hangingPunct="1">
              <a:lnSpc>
                <a:spcPct val="80000"/>
              </a:lnSpc>
              <a:defRPr/>
            </a:pPr>
            <a:endParaRPr lang="en-US" sz="2000" dirty="0" smtClean="0"/>
          </a:p>
          <a:p>
            <a:pPr eaLnBrk="1" hangingPunct="1">
              <a:lnSpc>
                <a:spcPct val="80000"/>
              </a:lnSpc>
              <a:defRPr/>
            </a:pPr>
            <a:r>
              <a:rPr lang="en-US" sz="2200" dirty="0" smtClean="0"/>
              <a:t>(1) Deep reefs (&gt;30m) are protected from disturbances that affect shallow reefs </a:t>
            </a:r>
          </a:p>
          <a:p>
            <a:pPr eaLnBrk="1" hangingPunct="1">
              <a:lnSpc>
                <a:spcPct val="80000"/>
              </a:lnSpc>
              <a:defRPr/>
            </a:pPr>
            <a:endParaRPr lang="en-US" sz="2200" dirty="0" smtClean="0"/>
          </a:p>
          <a:p>
            <a:pPr eaLnBrk="1" hangingPunct="1">
              <a:lnSpc>
                <a:spcPct val="80000"/>
              </a:lnSpc>
              <a:defRPr/>
            </a:pPr>
            <a:r>
              <a:rPr lang="en-US" sz="2200" dirty="0" smtClean="0"/>
              <a:t>(2) Deep reefs </a:t>
            </a:r>
            <a:r>
              <a:rPr lang="en-US" sz="2200" dirty="0" smtClean="0">
                <a:solidFill>
                  <a:srgbClr val="FF0000"/>
                </a:solidFill>
              </a:rPr>
              <a:t>may represent important sources of larvae for shallow reefs</a:t>
            </a:r>
            <a:r>
              <a:rPr lang="en-US" sz="2200" dirty="0" smtClean="0"/>
              <a:t> following disturbance </a:t>
            </a:r>
            <a:r>
              <a:rPr lang="en-US" sz="1600" dirty="0" smtClean="0"/>
              <a:t>(</a:t>
            </a:r>
            <a:r>
              <a:rPr lang="en-US" sz="1600" dirty="0" err="1" smtClean="0"/>
              <a:t>Bongaerts</a:t>
            </a:r>
            <a:r>
              <a:rPr lang="en-US" sz="1600" dirty="0" smtClean="0"/>
              <a:t> et al. 2010)</a:t>
            </a:r>
            <a:endParaRPr lang="en-US" sz="1600" dirty="0" smtClean="0">
              <a:solidFill>
                <a:srgbClr val="FF0000"/>
              </a:solidFill>
            </a:endParaRPr>
          </a:p>
          <a:p>
            <a:pPr eaLnBrk="1" hangingPunct="1">
              <a:lnSpc>
                <a:spcPct val="80000"/>
              </a:lnSpc>
              <a:buFontTx/>
              <a:buNone/>
              <a:defRPr/>
            </a:pPr>
            <a:endParaRPr lang="en-US" sz="2000" dirty="0" smtClean="0">
              <a:solidFill>
                <a:srgbClr val="FF0000"/>
              </a:solidFill>
            </a:endParaRPr>
          </a:p>
          <a:p>
            <a:pPr eaLnBrk="1" hangingPunct="1">
              <a:lnSpc>
                <a:spcPct val="80000"/>
              </a:lnSpc>
              <a:buFontTx/>
              <a:buNone/>
              <a:defRPr/>
            </a:pPr>
            <a:endParaRPr lang="en-US" sz="2000" dirty="0" smtClean="0">
              <a:solidFill>
                <a:srgbClr val="FF0000"/>
              </a:solidFill>
            </a:endParaRPr>
          </a:p>
          <a:p>
            <a:pPr eaLnBrk="1" hangingPunct="1">
              <a:lnSpc>
                <a:spcPct val="80000"/>
              </a:lnSpc>
              <a:defRPr/>
            </a:pPr>
            <a:r>
              <a:rPr lang="en-US" sz="2200" dirty="0" smtClean="0">
                <a:solidFill>
                  <a:srgbClr val="FF0000"/>
                </a:solidFill>
              </a:rPr>
              <a:t>Depth-generalist </a:t>
            </a:r>
            <a:r>
              <a:rPr lang="en-US" sz="2200" dirty="0" smtClean="0"/>
              <a:t>species are most likely candidates</a:t>
            </a:r>
          </a:p>
          <a:p>
            <a:pPr eaLnBrk="1" hangingPunct="1">
              <a:lnSpc>
                <a:spcPct val="80000"/>
              </a:lnSpc>
              <a:buFontTx/>
              <a:buNone/>
              <a:defRPr/>
            </a:pPr>
            <a:endParaRPr lang="en-US" sz="2000" dirty="0" smtClean="0"/>
          </a:p>
          <a:p>
            <a:pPr marL="0" indent="0" eaLnBrk="1" hangingPunct="1">
              <a:lnSpc>
                <a:spcPct val="80000"/>
              </a:lnSpc>
              <a:buFont typeface="Arial" charset="0"/>
              <a:buNone/>
              <a:defRPr/>
            </a:pPr>
            <a:endParaRPr lang="en-US" sz="2000" dirty="0" smtClean="0"/>
          </a:p>
          <a:p>
            <a:pPr eaLnBrk="1" hangingPunct="1">
              <a:lnSpc>
                <a:spcPct val="80000"/>
              </a:lnSpc>
              <a:defRPr/>
            </a:pPr>
            <a:r>
              <a:rPr lang="en-US" sz="2200" dirty="0" smtClean="0"/>
              <a:t>Only direct evidence found in a </a:t>
            </a:r>
            <a:r>
              <a:rPr lang="en-US" sz="2200" dirty="0" smtClean="0">
                <a:solidFill>
                  <a:srgbClr val="FF0000"/>
                </a:solidFill>
              </a:rPr>
              <a:t>Pacific</a:t>
            </a:r>
            <a:r>
              <a:rPr lang="en-US" sz="2200" dirty="0" smtClean="0"/>
              <a:t> </a:t>
            </a:r>
            <a:r>
              <a:rPr lang="en-US" sz="2200" dirty="0" smtClean="0">
                <a:solidFill>
                  <a:srgbClr val="FF0000"/>
                </a:solidFill>
              </a:rPr>
              <a:t>brooding</a:t>
            </a:r>
            <a:r>
              <a:rPr lang="en-US" sz="2200" dirty="0" smtClean="0"/>
              <a:t> coral </a:t>
            </a:r>
            <a:r>
              <a:rPr lang="en-US" sz="1200" dirty="0" smtClean="0"/>
              <a:t>(</a:t>
            </a:r>
            <a:r>
              <a:rPr lang="en-US" sz="1600" dirty="0" smtClean="0"/>
              <a:t>van </a:t>
            </a:r>
            <a:r>
              <a:rPr lang="en-US" sz="1600" dirty="0" err="1" smtClean="0"/>
              <a:t>Oppen</a:t>
            </a:r>
            <a:r>
              <a:rPr lang="en-US" sz="1600" dirty="0" smtClean="0"/>
              <a:t> et al. 2011)</a:t>
            </a:r>
          </a:p>
          <a:p>
            <a:pPr eaLnBrk="1" hangingPunct="1">
              <a:lnSpc>
                <a:spcPct val="80000"/>
              </a:lnSpc>
              <a:buFontTx/>
              <a:buNone/>
              <a:defRPr/>
            </a:pPr>
            <a:endParaRPr lang="en-US" sz="2000" dirty="0" smtClean="0"/>
          </a:p>
        </p:txBody>
      </p:sp>
      <p:grpSp>
        <p:nvGrpSpPr>
          <p:cNvPr id="5124" name="Group 4"/>
          <p:cNvGrpSpPr>
            <a:grpSpLocks/>
          </p:cNvGrpSpPr>
          <p:nvPr/>
        </p:nvGrpSpPr>
        <p:grpSpPr bwMode="auto">
          <a:xfrm>
            <a:off x="0" y="0"/>
            <a:ext cx="4451350" cy="6858000"/>
            <a:chOff x="0" y="624"/>
            <a:chExt cx="2496" cy="3696"/>
          </a:xfrm>
        </p:grpSpPr>
        <p:pic>
          <p:nvPicPr>
            <p:cNvPr id="5125" name="Picture 5" descr="View%20from%2045m%20along%20the%20reef%20slope%20at%20Molokini%20Hawaii">
              <a:hlinkClick r:id="rId3" tooltip="“View along the reef slope”&lt;br&gt;Depth: 45 m&lt;br&gt;Location: Molokini&lt;br&gt;Country: Hawaii&lt;br&gt;Photo by Mark Vermeij"/>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4"/>
              <a:ext cx="2352" cy="3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6"/>
            <p:cNvSpPr txBox="1">
              <a:spLocks noChangeArrowheads="1"/>
            </p:cNvSpPr>
            <p:nvPr/>
          </p:nvSpPr>
          <p:spPr bwMode="auto">
            <a:xfrm>
              <a:off x="1392" y="4128"/>
              <a:ext cx="1104"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a:solidFill>
                    <a:schemeClr val="bg1"/>
                  </a:solidFill>
                </a:rPr>
                <a:t>www.mesophotic.org</a:t>
              </a:r>
            </a:p>
          </p:txBody>
        </p:sp>
      </p:grpSp>
    </p:spTree>
    <p:extLst>
      <p:ext uri="{BB962C8B-B14F-4D97-AF65-F5344CB8AC3E}">
        <p14:creationId xmlns:p14="http://schemas.microsoft.com/office/powerpoint/2010/main" val="250050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2531">
                                            <p:txEl>
                                              <p:pRg st="9" end="9"/>
                                            </p:txEl>
                                          </p:spTgt>
                                        </p:tgtEl>
                                        <p:attrNameLst>
                                          <p:attrName>style.visibility</p:attrName>
                                        </p:attrNameLst>
                                      </p:cBhvr>
                                      <p:to>
                                        <p:strVal val="visible"/>
                                      </p:to>
                                    </p:set>
                                    <p:animEffect transition="in" filter="blinds(horizontal)">
                                      <p:cBhvr>
                                        <p:cTn id="11" dur="500"/>
                                        <p:tgtEl>
                                          <p:spTgt spid="2253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600200"/>
            <a:ext cx="4002012" cy="5257800"/>
            <a:chOff x="0" y="381000"/>
            <a:chExt cx="5257800" cy="6477000"/>
          </a:xfrm>
        </p:grpSpPr>
        <p:pic>
          <p:nvPicPr>
            <p:cNvPr id="6" name="Picture 21" descr="slopecoral72dp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81000"/>
              <a:ext cx="5257800" cy="6477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26"/>
            <p:cNvGrpSpPr>
              <a:grpSpLocks/>
            </p:cNvGrpSpPr>
            <p:nvPr/>
          </p:nvGrpSpPr>
          <p:grpSpPr bwMode="auto">
            <a:xfrm>
              <a:off x="1524000" y="2895600"/>
              <a:ext cx="3657600" cy="2819400"/>
              <a:chOff x="912" y="1824"/>
              <a:chExt cx="2304" cy="1776"/>
            </a:xfrm>
          </p:grpSpPr>
          <p:sp>
            <p:nvSpPr>
              <p:cNvPr id="8" name="Line 23"/>
              <p:cNvSpPr>
                <a:spLocks noChangeShapeType="1"/>
              </p:cNvSpPr>
              <p:nvPr/>
            </p:nvSpPr>
            <p:spPr bwMode="auto">
              <a:xfrm>
                <a:off x="912" y="1824"/>
                <a:ext cx="2304" cy="1776"/>
              </a:xfrm>
              <a:prstGeom prst="line">
                <a:avLst/>
              </a:prstGeom>
              <a:noFill/>
              <a:ln w="57150">
                <a:solidFill>
                  <a:srgbClr val="9933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24"/>
              <p:cNvSpPr txBox="1">
                <a:spLocks noChangeArrowheads="1"/>
              </p:cNvSpPr>
              <p:nvPr/>
            </p:nvSpPr>
            <p:spPr bwMode="auto">
              <a:xfrm>
                <a:off x="1920" y="2256"/>
                <a:ext cx="105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4000" b="1" dirty="0"/>
                  <a:t>?</a:t>
                </a:r>
              </a:p>
            </p:txBody>
          </p:sp>
        </p:grpSp>
      </p:grpSp>
      <p:sp>
        <p:nvSpPr>
          <p:cNvPr id="2" name="Rectangle 2"/>
          <p:cNvSpPr txBox="1">
            <a:spLocks noChangeArrowheads="1"/>
          </p:cNvSpPr>
          <p:nvPr/>
        </p:nvSpPr>
        <p:spPr bwMode="auto">
          <a:xfrm>
            <a:off x="601663" y="228600"/>
            <a:ext cx="8056562"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600" b="1" u="sng" dirty="0" smtClean="0"/>
              <a:t>Research gaps </a:t>
            </a:r>
            <a:endParaRPr lang="en-US" sz="2600" b="1" u="sng" dirty="0"/>
          </a:p>
        </p:txBody>
      </p:sp>
      <p:sp>
        <p:nvSpPr>
          <p:cNvPr id="4" name="Rectangle 6"/>
          <p:cNvSpPr txBox="1">
            <a:spLocks noChangeArrowheads="1"/>
          </p:cNvSpPr>
          <p:nvPr/>
        </p:nvSpPr>
        <p:spPr>
          <a:xfrm>
            <a:off x="76200" y="838200"/>
            <a:ext cx="8991600" cy="2743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200" b="1" dirty="0" smtClean="0"/>
              <a:t>High resolution genetic studies aimed at studying:</a:t>
            </a:r>
          </a:p>
          <a:p>
            <a:pPr lvl="1">
              <a:defRPr/>
            </a:pPr>
            <a:r>
              <a:rPr lang="en-US" sz="2000" b="1" dirty="0" smtClean="0"/>
              <a:t>Differences among coral </a:t>
            </a:r>
            <a:r>
              <a:rPr lang="en-US" sz="2000" b="1" dirty="0" smtClean="0">
                <a:solidFill>
                  <a:srgbClr val="FF0000"/>
                </a:solidFill>
              </a:rPr>
              <a:t>reproductive </a:t>
            </a:r>
            <a:r>
              <a:rPr lang="en-US" sz="2000" b="1" dirty="0">
                <a:solidFill>
                  <a:srgbClr val="FF0000"/>
                </a:solidFill>
              </a:rPr>
              <a:t>modes </a:t>
            </a:r>
            <a:r>
              <a:rPr lang="en-US" sz="2000" b="1" dirty="0"/>
              <a:t>(Brooding vs. broadcasting)</a:t>
            </a:r>
          </a:p>
          <a:p>
            <a:pPr lvl="1">
              <a:defRPr/>
            </a:pPr>
            <a:r>
              <a:rPr lang="en-US" sz="2000" b="1" dirty="0" smtClean="0"/>
              <a:t>Differences among </a:t>
            </a:r>
            <a:r>
              <a:rPr lang="en-US" sz="2000" b="1" dirty="0" err="1">
                <a:solidFill>
                  <a:srgbClr val="FF0000"/>
                </a:solidFill>
              </a:rPr>
              <a:t>symbiont</a:t>
            </a:r>
            <a:r>
              <a:rPr lang="en-US" sz="2000" b="1" dirty="0">
                <a:solidFill>
                  <a:srgbClr val="FF0000"/>
                </a:solidFill>
              </a:rPr>
              <a:t> acquisition modes </a:t>
            </a:r>
            <a:r>
              <a:rPr lang="en-US" sz="2000" b="1" dirty="0"/>
              <a:t>(Vertical vs. horizontal)</a:t>
            </a:r>
          </a:p>
          <a:p>
            <a:pPr lvl="1">
              <a:defRPr/>
            </a:pPr>
            <a:r>
              <a:rPr lang="en-US" sz="2000" b="1" dirty="0" smtClean="0"/>
              <a:t>Differences among </a:t>
            </a:r>
            <a:r>
              <a:rPr lang="en-US" sz="2000" b="1" dirty="0" smtClean="0">
                <a:solidFill>
                  <a:srgbClr val="FF0000"/>
                </a:solidFill>
              </a:rPr>
              <a:t>geographic locations </a:t>
            </a:r>
          </a:p>
          <a:p>
            <a:pPr lvl="1">
              <a:defRPr/>
            </a:pPr>
            <a:r>
              <a:rPr lang="en-US" sz="2000" b="1" dirty="0" smtClean="0">
                <a:solidFill>
                  <a:srgbClr val="FF0000"/>
                </a:solidFill>
              </a:rPr>
              <a:t>Caribbean </a:t>
            </a:r>
            <a:r>
              <a:rPr lang="en-US" sz="2000" b="1" dirty="0" smtClean="0"/>
              <a:t>species</a:t>
            </a:r>
            <a:endParaRPr lang="en-US" sz="2000" b="1" dirty="0" smtClean="0">
              <a:solidFill>
                <a:srgbClr val="FF0000"/>
              </a:solidFill>
            </a:endParaRPr>
          </a:p>
          <a:p>
            <a:pPr marL="457200" lvl="1" indent="0">
              <a:buNone/>
              <a:defRPr/>
            </a:pPr>
            <a:endParaRPr lang="en-US" sz="2200" dirty="0" smtClean="0"/>
          </a:p>
          <a:p>
            <a:pPr>
              <a:defRPr/>
            </a:pPr>
            <a:r>
              <a:rPr lang="en-US" sz="2200" b="1" dirty="0" smtClean="0"/>
              <a:t>Genetic studies coupled with </a:t>
            </a:r>
            <a:r>
              <a:rPr lang="en-US" sz="2200" b="1" dirty="0" smtClean="0">
                <a:solidFill>
                  <a:srgbClr val="FF0000"/>
                </a:solidFill>
              </a:rPr>
              <a:t>biophysical modeling</a:t>
            </a:r>
            <a:endParaRPr lang="en-US" sz="2000" dirty="0" smtClean="0">
              <a:solidFill>
                <a:srgbClr val="FF0000"/>
              </a:solidFill>
            </a:endParaRPr>
          </a:p>
          <a:p>
            <a:pPr marL="457200" lvl="1" indent="0">
              <a:buFont typeface="Arial" charset="0"/>
              <a:buNone/>
              <a:defRPr/>
            </a:pPr>
            <a:endParaRPr lang="en-US" sz="1800" dirty="0" smtClean="0"/>
          </a:p>
          <a:p>
            <a:pPr marL="0" indent="0">
              <a:buFont typeface="Arial" charset="0"/>
              <a:buNone/>
              <a:defRPr/>
            </a:pPr>
            <a:endParaRPr lang="en-US" sz="2000" dirty="0" smtClean="0"/>
          </a:p>
        </p:txBody>
      </p:sp>
    </p:spTree>
    <p:extLst>
      <p:ext uri="{BB962C8B-B14F-4D97-AF65-F5344CB8AC3E}">
        <p14:creationId xmlns:p14="http://schemas.microsoft.com/office/powerpoint/2010/main" val="64822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83246185"/>
              </p:ext>
            </p:extLst>
          </p:nvPr>
        </p:nvGraphicFramePr>
        <p:xfrm>
          <a:off x="228600" y="685800"/>
          <a:ext cx="8686800" cy="5969185"/>
        </p:xfrm>
        <a:graphic>
          <a:graphicData uri="http://schemas.openxmlformats.org/drawingml/2006/table">
            <a:tbl>
              <a:tblPr firstRow="1" bandRow="1">
                <a:tableStyleId>{5C22544A-7EE6-4342-B048-85BDC9FD1C3A}</a:tableStyleId>
              </a:tblPr>
              <a:tblGrid>
                <a:gridCol w="3880720"/>
                <a:gridCol w="2403040"/>
                <a:gridCol w="2403040"/>
              </a:tblGrid>
              <a:tr h="2203449">
                <a:tc>
                  <a:txBody>
                    <a:bodyPr/>
                    <a:lstStyle/>
                    <a:p>
                      <a:pPr algn="ctr"/>
                      <a:r>
                        <a:rPr lang="en-US" sz="2000" b="1" i="0" dirty="0" smtClean="0">
                          <a:solidFill>
                            <a:schemeClr val="tx1"/>
                          </a:solidFill>
                        </a:rPr>
                        <a:t>Species</a:t>
                      </a:r>
                      <a:endParaRPr lang="en-US" sz="2000" b="1" i="0" dirty="0">
                        <a:solidFill>
                          <a:schemeClr val="tx1"/>
                        </a:solidFill>
                      </a:endParaRPr>
                    </a:p>
                  </a:txBody>
                  <a:tcPr marT="45722" marB="45722">
                    <a:gradFill>
                      <a:gsLst>
                        <a:gs pos="0">
                          <a:schemeClr val="accent1">
                            <a:tint val="66000"/>
                            <a:satMod val="160000"/>
                          </a:schemeClr>
                        </a:gs>
                        <a:gs pos="0">
                          <a:schemeClr val="accent1">
                            <a:tint val="44500"/>
                            <a:satMod val="160000"/>
                          </a:schemeClr>
                        </a:gs>
                        <a:gs pos="100000">
                          <a:schemeClr val="accent1">
                            <a:tint val="23500"/>
                            <a:satMod val="160000"/>
                          </a:schemeClr>
                        </a:gs>
                      </a:gsLst>
                      <a:lin ang="5400000" scaled="0"/>
                    </a:gradFill>
                  </a:tcPr>
                </a:tc>
                <a:tc>
                  <a:txBody>
                    <a:bodyPr/>
                    <a:lstStyle/>
                    <a:p>
                      <a:pPr algn="ctr"/>
                      <a:r>
                        <a:rPr lang="en-US" sz="2000" b="1" i="1" dirty="0" smtClean="0">
                          <a:solidFill>
                            <a:schemeClr val="tx1"/>
                          </a:solidFill>
                        </a:rPr>
                        <a:t>M. </a:t>
                      </a:r>
                      <a:r>
                        <a:rPr lang="en-US" sz="2000" b="1" i="1" dirty="0" err="1" smtClean="0">
                          <a:solidFill>
                            <a:schemeClr val="tx1"/>
                          </a:solidFill>
                        </a:rPr>
                        <a:t>cavernosa</a:t>
                      </a:r>
                      <a:endParaRPr lang="en-US" sz="2000" b="1" i="1" dirty="0">
                        <a:solidFill>
                          <a:schemeClr val="tx1"/>
                        </a:solidFill>
                      </a:endParaRPr>
                    </a:p>
                  </a:txBody>
                  <a:tcPr marT="45722" marB="45722">
                    <a:gradFill>
                      <a:gsLst>
                        <a:gs pos="0">
                          <a:schemeClr val="accent1">
                            <a:tint val="66000"/>
                            <a:satMod val="160000"/>
                          </a:schemeClr>
                        </a:gs>
                        <a:gs pos="0">
                          <a:schemeClr val="accent1">
                            <a:tint val="44500"/>
                            <a:satMod val="160000"/>
                          </a:schemeClr>
                        </a:gs>
                        <a:gs pos="100000">
                          <a:schemeClr val="accent1">
                            <a:tint val="23500"/>
                            <a:satMod val="160000"/>
                          </a:schemeClr>
                        </a:gs>
                      </a:gsLst>
                      <a:lin ang="5400000" scaled="0"/>
                    </a:gradFill>
                  </a:tcPr>
                </a:tc>
                <a:tc>
                  <a:txBody>
                    <a:bodyPr/>
                    <a:lstStyle/>
                    <a:p>
                      <a:pPr algn="ctr"/>
                      <a:r>
                        <a:rPr lang="en-US" sz="2000" b="1" i="1" dirty="0" smtClean="0">
                          <a:solidFill>
                            <a:schemeClr val="tx1"/>
                          </a:solidFill>
                        </a:rPr>
                        <a:t>P.</a:t>
                      </a:r>
                      <a:r>
                        <a:rPr lang="en-US" sz="2000" b="1" i="1" baseline="0" dirty="0" smtClean="0">
                          <a:solidFill>
                            <a:schemeClr val="tx1"/>
                          </a:solidFill>
                        </a:rPr>
                        <a:t> </a:t>
                      </a:r>
                      <a:r>
                        <a:rPr lang="en-US" sz="2000" b="1" i="1" baseline="0" dirty="0" err="1" smtClean="0">
                          <a:solidFill>
                            <a:schemeClr val="tx1"/>
                          </a:solidFill>
                        </a:rPr>
                        <a:t>astreoides</a:t>
                      </a:r>
                      <a:endParaRPr lang="en-US" sz="2000" b="1" i="1" dirty="0">
                        <a:solidFill>
                          <a:schemeClr val="tx1"/>
                        </a:solidFill>
                      </a:endParaRPr>
                    </a:p>
                  </a:txBody>
                  <a:tcPr marT="45722" marB="45722">
                    <a:gradFill>
                      <a:gsLst>
                        <a:gs pos="0">
                          <a:schemeClr val="accent1">
                            <a:tint val="66000"/>
                            <a:satMod val="160000"/>
                          </a:schemeClr>
                        </a:gs>
                        <a:gs pos="0">
                          <a:schemeClr val="accent1">
                            <a:tint val="44500"/>
                            <a:satMod val="160000"/>
                          </a:schemeClr>
                        </a:gs>
                        <a:gs pos="100000">
                          <a:schemeClr val="accent1">
                            <a:tint val="23500"/>
                            <a:satMod val="160000"/>
                          </a:schemeClr>
                        </a:gs>
                      </a:gsLst>
                      <a:lin ang="5400000" scaled="0"/>
                    </a:gradFill>
                  </a:tcPr>
                </a:tc>
              </a:tr>
              <a:tr h="389198">
                <a:tc>
                  <a:txBody>
                    <a:bodyPr/>
                    <a:lstStyle/>
                    <a:p>
                      <a:pPr algn="ctr"/>
                      <a:r>
                        <a:rPr lang="en-US" sz="2000" b="1" dirty="0" smtClean="0"/>
                        <a:t>Reproductive</a:t>
                      </a:r>
                      <a:r>
                        <a:rPr lang="en-US" sz="2000" b="1" baseline="0" dirty="0" smtClean="0"/>
                        <a:t> mode</a:t>
                      </a:r>
                      <a:endParaRPr lang="en-US" sz="2000" b="1" dirty="0"/>
                    </a:p>
                  </a:txBody>
                  <a:tcPr marT="45722" marB="45722"/>
                </a:tc>
                <a:tc>
                  <a:txBody>
                    <a:bodyPr/>
                    <a:lstStyle/>
                    <a:p>
                      <a:pPr algn="ctr"/>
                      <a:r>
                        <a:rPr lang="en-US" sz="2000" b="1" dirty="0" smtClean="0">
                          <a:solidFill>
                            <a:srgbClr val="FF0000"/>
                          </a:solidFill>
                        </a:rPr>
                        <a:t>Broadcasting</a:t>
                      </a:r>
                      <a:endParaRPr lang="en-US" sz="2000" b="1" dirty="0">
                        <a:solidFill>
                          <a:srgbClr val="FF0000"/>
                        </a:solidFill>
                      </a:endParaRPr>
                    </a:p>
                  </a:txBody>
                  <a:tcPr marT="45722" marB="45722"/>
                </a:tc>
                <a:tc>
                  <a:txBody>
                    <a:bodyPr/>
                    <a:lstStyle/>
                    <a:p>
                      <a:pPr algn="ctr"/>
                      <a:r>
                        <a:rPr lang="en-US" sz="2000" b="1" dirty="0" smtClean="0">
                          <a:solidFill>
                            <a:srgbClr val="FF0000"/>
                          </a:solidFill>
                        </a:rPr>
                        <a:t>Brooding</a:t>
                      </a:r>
                      <a:endParaRPr lang="en-US" sz="2000" b="1" dirty="0">
                        <a:solidFill>
                          <a:srgbClr val="FF0000"/>
                        </a:solidFill>
                      </a:endParaRPr>
                    </a:p>
                  </a:txBody>
                  <a:tcPr marT="45722" marB="45722"/>
                </a:tc>
              </a:tr>
              <a:tr h="688579">
                <a:tc>
                  <a:txBody>
                    <a:bodyPr/>
                    <a:lstStyle/>
                    <a:p>
                      <a:pPr algn="ctr"/>
                      <a:r>
                        <a:rPr lang="en-US" sz="2000" b="1" dirty="0" smtClean="0"/>
                        <a:t>Sexuality </a:t>
                      </a:r>
                      <a:endParaRPr lang="en-US" sz="2000" b="1" dirty="0"/>
                    </a:p>
                  </a:txBody>
                  <a:tcPr marT="45722" marB="45722"/>
                </a:tc>
                <a:tc>
                  <a:txBody>
                    <a:bodyPr/>
                    <a:lstStyle/>
                    <a:p>
                      <a:pPr algn="ctr"/>
                      <a:r>
                        <a:rPr lang="en-US" sz="2000" b="1" dirty="0" err="1" smtClean="0"/>
                        <a:t>Gonochoric</a:t>
                      </a:r>
                      <a:endParaRPr lang="en-US" sz="2000" b="1" dirty="0"/>
                    </a:p>
                  </a:txBody>
                  <a:tcPr marT="45722" marB="45722"/>
                </a:tc>
                <a:tc>
                  <a:txBody>
                    <a:bodyPr/>
                    <a:lstStyle/>
                    <a:p>
                      <a:pPr algn="ctr"/>
                      <a:r>
                        <a:rPr lang="en-US" sz="2000" b="1" dirty="0" smtClean="0"/>
                        <a:t>Hermaphroditic</a:t>
                      </a:r>
                      <a:r>
                        <a:rPr lang="en-US" sz="2000" b="1" baseline="0" dirty="0" smtClean="0"/>
                        <a:t> and</a:t>
                      </a:r>
                      <a:endParaRPr lang="en-US" sz="2000" b="1" dirty="0" smtClean="0"/>
                    </a:p>
                    <a:p>
                      <a:pPr algn="ctr"/>
                      <a:r>
                        <a:rPr lang="en-US" sz="2000" b="1" dirty="0" err="1" smtClean="0"/>
                        <a:t>Gonochoric</a:t>
                      </a:r>
                      <a:endParaRPr lang="en-US" sz="2000" b="1" dirty="0"/>
                    </a:p>
                  </a:txBody>
                  <a:tcPr marT="45722" marB="45722"/>
                </a:tc>
              </a:tr>
              <a:tr h="389198">
                <a:tc>
                  <a:txBody>
                    <a:bodyPr/>
                    <a:lstStyle/>
                    <a:p>
                      <a:pPr algn="ctr"/>
                      <a:r>
                        <a:rPr lang="en-US" sz="2000" b="1" dirty="0" smtClean="0"/>
                        <a:t>Egg</a:t>
                      </a:r>
                      <a:r>
                        <a:rPr lang="en-US" sz="2000" b="1" baseline="0" dirty="0" smtClean="0"/>
                        <a:t> size</a:t>
                      </a:r>
                      <a:endParaRPr lang="en-US" sz="2000" b="1" dirty="0"/>
                    </a:p>
                  </a:txBody>
                  <a:tcPr marT="45722" marB="45722"/>
                </a:tc>
                <a:tc>
                  <a:txBody>
                    <a:bodyPr/>
                    <a:lstStyle/>
                    <a:p>
                      <a:pPr algn="ctr"/>
                      <a:r>
                        <a:rPr lang="en-US" sz="2000" b="1" dirty="0" smtClean="0"/>
                        <a:t>0.6 x 0.6 mm</a:t>
                      </a:r>
                      <a:endParaRPr lang="en-US" sz="2000" b="1" dirty="0"/>
                    </a:p>
                  </a:txBody>
                  <a:tcPr marT="45722" marB="45722"/>
                </a:tc>
                <a:tc>
                  <a:txBody>
                    <a:bodyPr/>
                    <a:lstStyle/>
                    <a:p>
                      <a:pPr algn="ctr"/>
                      <a:r>
                        <a:rPr lang="en-US" sz="2000" b="1" dirty="0" smtClean="0"/>
                        <a:t>0.2 x 0.1 mm</a:t>
                      </a:r>
                      <a:endParaRPr lang="en-US" sz="2000" b="1" dirty="0"/>
                    </a:p>
                  </a:txBody>
                  <a:tcPr marT="45722" marB="45722"/>
                </a:tc>
              </a:tr>
              <a:tr h="486915">
                <a:tc>
                  <a:txBody>
                    <a:bodyPr/>
                    <a:lstStyle/>
                    <a:p>
                      <a:pPr algn="ctr"/>
                      <a:r>
                        <a:rPr lang="en-US" sz="2000" b="1" dirty="0" err="1" smtClean="0"/>
                        <a:t>Propagules</a:t>
                      </a:r>
                      <a:r>
                        <a:rPr lang="en-US" sz="2000" b="1" baseline="0" dirty="0" smtClean="0"/>
                        <a:t> bear </a:t>
                      </a:r>
                      <a:r>
                        <a:rPr lang="en-US" sz="2000" b="1" baseline="0" dirty="0" err="1" smtClean="0"/>
                        <a:t>zooxanthellae</a:t>
                      </a:r>
                      <a:endParaRPr lang="en-US" sz="2000" b="1" dirty="0"/>
                    </a:p>
                  </a:txBody>
                  <a:tcPr marT="45722" marB="45722"/>
                </a:tc>
                <a:tc>
                  <a:txBody>
                    <a:bodyPr/>
                    <a:lstStyle/>
                    <a:p>
                      <a:pPr algn="ctr"/>
                      <a:r>
                        <a:rPr lang="en-US" sz="2000" b="1" dirty="0" smtClean="0">
                          <a:solidFill>
                            <a:srgbClr val="FF0000"/>
                          </a:solidFill>
                        </a:rPr>
                        <a:t>No</a:t>
                      </a:r>
                      <a:endParaRPr lang="en-US" sz="2000" b="1" dirty="0">
                        <a:solidFill>
                          <a:srgbClr val="FF0000"/>
                        </a:solidFill>
                      </a:endParaRPr>
                    </a:p>
                  </a:txBody>
                  <a:tcPr marT="45722" marB="45722"/>
                </a:tc>
                <a:tc>
                  <a:txBody>
                    <a:bodyPr/>
                    <a:lstStyle/>
                    <a:p>
                      <a:pPr algn="ctr"/>
                      <a:r>
                        <a:rPr lang="en-US" sz="2000" b="1" dirty="0" smtClean="0">
                          <a:solidFill>
                            <a:srgbClr val="FF0000"/>
                          </a:solidFill>
                        </a:rPr>
                        <a:t>Yes</a:t>
                      </a:r>
                      <a:endParaRPr lang="en-US" sz="2000" b="1" dirty="0">
                        <a:solidFill>
                          <a:srgbClr val="FF0000"/>
                        </a:solidFill>
                      </a:endParaRPr>
                    </a:p>
                  </a:txBody>
                  <a:tcPr marT="45722" marB="45722"/>
                </a:tc>
              </a:tr>
              <a:tr h="443197">
                <a:tc>
                  <a:txBody>
                    <a:bodyPr/>
                    <a:lstStyle/>
                    <a:p>
                      <a:pPr algn="ctr"/>
                      <a:r>
                        <a:rPr lang="en-US" sz="2000" b="1" dirty="0" smtClean="0"/>
                        <a:t>Reproductive</a:t>
                      </a:r>
                      <a:r>
                        <a:rPr lang="en-US" sz="2000" b="1" baseline="0" dirty="0" smtClean="0"/>
                        <a:t> cycles per year</a:t>
                      </a:r>
                      <a:endParaRPr lang="en-US" sz="2000" b="1" dirty="0"/>
                    </a:p>
                  </a:txBody>
                  <a:tcPr marT="45722" marB="45722"/>
                </a:tc>
                <a:tc>
                  <a:txBody>
                    <a:bodyPr/>
                    <a:lstStyle/>
                    <a:p>
                      <a:pPr algn="ctr"/>
                      <a:r>
                        <a:rPr lang="en-US" sz="2000" b="1" dirty="0" smtClean="0"/>
                        <a:t>1</a:t>
                      </a:r>
                      <a:endParaRPr lang="en-US" sz="2000" b="1" dirty="0"/>
                    </a:p>
                  </a:txBody>
                  <a:tcPr marT="45722" marB="45722"/>
                </a:tc>
                <a:tc>
                  <a:txBody>
                    <a:bodyPr/>
                    <a:lstStyle/>
                    <a:p>
                      <a:pPr algn="ctr"/>
                      <a:r>
                        <a:rPr lang="en-US" sz="2000" b="1" dirty="0" smtClean="0"/>
                        <a:t>9</a:t>
                      </a:r>
                      <a:endParaRPr lang="en-US" sz="2000" b="1" dirty="0"/>
                    </a:p>
                  </a:txBody>
                  <a:tcPr marT="45722" marB="45722"/>
                </a:tc>
              </a:tr>
              <a:tr h="389198">
                <a:tc>
                  <a:txBody>
                    <a:bodyPr/>
                    <a:lstStyle/>
                    <a:p>
                      <a:pPr algn="ctr"/>
                      <a:r>
                        <a:rPr lang="en-US" sz="2000" b="1" dirty="0" smtClean="0"/>
                        <a:t>Depth distribution</a:t>
                      </a:r>
                      <a:endParaRPr lang="en-US" sz="2000" b="1" dirty="0"/>
                    </a:p>
                  </a:txBody>
                  <a:tcPr marT="45722" marB="45722"/>
                </a:tc>
                <a:tc>
                  <a:txBody>
                    <a:bodyPr/>
                    <a:lstStyle/>
                    <a:p>
                      <a:pPr algn="ctr"/>
                      <a:r>
                        <a:rPr lang="en-US" sz="2000" b="1" dirty="0" smtClean="0"/>
                        <a:t>Down</a:t>
                      </a:r>
                      <a:r>
                        <a:rPr lang="en-US" sz="2000" b="1" baseline="0" dirty="0" smtClean="0"/>
                        <a:t> to 90 m</a:t>
                      </a:r>
                      <a:endParaRPr lang="en-US" sz="2000" b="1" dirty="0"/>
                    </a:p>
                  </a:txBody>
                  <a:tcPr marT="45722" marB="45722"/>
                </a:tc>
                <a:tc>
                  <a:txBody>
                    <a:bodyPr/>
                    <a:lstStyle/>
                    <a:p>
                      <a:pPr algn="ctr"/>
                      <a:r>
                        <a:rPr lang="en-US" sz="2000" b="1" dirty="0" smtClean="0"/>
                        <a:t>Down to 50 m</a:t>
                      </a:r>
                      <a:endParaRPr lang="en-US" sz="2000" b="1" dirty="0"/>
                    </a:p>
                  </a:txBody>
                  <a:tcPr marT="45722" marB="45722"/>
                </a:tc>
              </a:tr>
              <a:tr h="3891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Pelagic</a:t>
                      </a:r>
                      <a:r>
                        <a:rPr lang="en-US" sz="2000" b="1" baseline="0" dirty="0" smtClean="0"/>
                        <a:t> larval duration</a:t>
                      </a:r>
                      <a:endParaRPr lang="en-US" sz="2000" b="1" dirty="0" smtClean="0"/>
                    </a:p>
                  </a:txBody>
                  <a:tcPr marT="45722" marB="45722"/>
                </a:tc>
                <a:tc>
                  <a:txBody>
                    <a:bodyPr/>
                    <a:lstStyle/>
                    <a:p>
                      <a:pPr algn="ctr"/>
                      <a:r>
                        <a:rPr lang="en-US" sz="2000" b="1" baseline="0" dirty="0" smtClean="0">
                          <a:solidFill>
                            <a:srgbClr val="FF0000"/>
                          </a:solidFill>
                        </a:rPr>
                        <a:t>Days to weeks</a:t>
                      </a:r>
                      <a:endParaRPr lang="en-US" sz="2000" b="1" dirty="0">
                        <a:solidFill>
                          <a:srgbClr val="FF0000"/>
                        </a:solidFill>
                      </a:endParaRPr>
                    </a:p>
                  </a:txBody>
                  <a:tcPr marT="45722" marB="45722"/>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FF0000"/>
                          </a:solidFill>
                        </a:rPr>
                        <a:t>Minutes to days?</a:t>
                      </a:r>
                    </a:p>
                  </a:txBody>
                  <a:tcPr marT="45722" marB="45722"/>
                </a:tc>
              </a:tr>
              <a:tr h="549604">
                <a:tc>
                  <a:txBody>
                    <a:bodyPr/>
                    <a:lstStyle/>
                    <a:p>
                      <a:pPr algn="ctr"/>
                      <a:r>
                        <a:rPr lang="en-US" sz="2000" b="1" dirty="0" smtClean="0"/>
                        <a:t>Potential</a:t>
                      </a:r>
                      <a:r>
                        <a:rPr lang="en-US" sz="2000" b="1" baseline="0" dirty="0" smtClean="0"/>
                        <a:t> larval dispersal</a:t>
                      </a:r>
                      <a:endParaRPr lang="en-US" sz="2000" b="1" dirty="0"/>
                    </a:p>
                  </a:txBody>
                  <a:tcPr marT="45722" marB="45722"/>
                </a:tc>
                <a:tc>
                  <a:txBody>
                    <a:bodyPr/>
                    <a:lstStyle/>
                    <a:p>
                      <a:pPr algn="ctr"/>
                      <a:r>
                        <a:rPr lang="en-US" sz="2000" b="1" dirty="0" smtClean="0">
                          <a:solidFill>
                            <a:srgbClr val="FF0000"/>
                          </a:solidFill>
                        </a:rPr>
                        <a:t>Long?</a:t>
                      </a:r>
                      <a:endParaRPr lang="en-US" sz="2000" b="1" dirty="0">
                        <a:solidFill>
                          <a:srgbClr val="FF0000"/>
                        </a:solidFill>
                      </a:endParaRPr>
                    </a:p>
                  </a:txBody>
                  <a:tcPr marT="45722" marB="45722"/>
                </a:tc>
                <a:tc>
                  <a:txBody>
                    <a:bodyPr/>
                    <a:lstStyle/>
                    <a:p>
                      <a:pPr algn="ctr"/>
                      <a:r>
                        <a:rPr lang="en-US" sz="2000" b="1" dirty="0" smtClean="0">
                          <a:solidFill>
                            <a:srgbClr val="FF0000"/>
                          </a:solidFill>
                        </a:rPr>
                        <a:t>Short? </a:t>
                      </a:r>
                      <a:endParaRPr lang="en-US" sz="2000" b="1" dirty="0">
                        <a:solidFill>
                          <a:srgbClr val="FF0000"/>
                        </a:solidFill>
                      </a:endParaRPr>
                    </a:p>
                  </a:txBody>
                  <a:tcPr marT="45722" marB="45722"/>
                </a:tc>
              </a:tr>
            </a:tbl>
          </a:graphicData>
        </a:graphic>
      </p:graphicFrame>
      <p:sp>
        <p:nvSpPr>
          <p:cNvPr id="6190" name="Rectangle 2"/>
          <p:cNvSpPr txBox="1">
            <a:spLocks noChangeArrowheads="1"/>
          </p:cNvSpPr>
          <p:nvPr/>
        </p:nvSpPr>
        <p:spPr bwMode="auto">
          <a:xfrm>
            <a:off x="601663" y="138113"/>
            <a:ext cx="8056562"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600" b="1" u="sng" dirty="0"/>
              <a:t>Reproductive traits of </a:t>
            </a:r>
            <a:r>
              <a:rPr lang="en-US" sz="2600" b="1" u="sng" dirty="0" smtClean="0"/>
              <a:t>Caribbean study </a:t>
            </a:r>
            <a:r>
              <a:rPr lang="en-US" sz="2600" b="1" u="sng" dirty="0"/>
              <a:t>species</a:t>
            </a:r>
          </a:p>
        </p:txBody>
      </p:sp>
      <p:pic>
        <p:nvPicPr>
          <p:cNvPr id="8" name="Picture 14"/>
          <p:cNvPicPr>
            <a:picLocks noChangeAspect="1" noChangeArrowheads="1"/>
          </p:cNvPicPr>
          <p:nvPr/>
        </p:nvPicPr>
        <p:blipFill>
          <a:blip r:embed="rId3">
            <a:extLst>
              <a:ext uri="{28A0092B-C50C-407E-A947-70E740481C1C}">
                <a14:useLocalDpi xmlns:a14="http://schemas.microsoft.com/office/drawing/2010/main" val="0"/>
              </a:ext>
            </a:extLst>
          </a:blip>
          <a:srcRect l="33160" t="18237" b="17757"/>
          <a:stretch>
            <a:fillRect/>
          </a:stretch>
        </p:blipFill>
        <p:spPr bwMode="auto">
          <a:xfrm>
            <a:off x="4343400" y="1166813"/>
            <a:ext cx="1960562"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p:cNvPicPr>
            <a:picLocks noChangeAspect="1" noChangeArrowheads="1"/>
          </p:cNvPicPr>
          <p:nvPr/>
        </p:nvPicPr>
        <p:blipFill>
          <a:blip r:embed="rId4">
            <a:extLst>
              <a:ext uri="{28A0092B-C50C-407E-A947-70E740481C1C}">
                <a14:useLocalDpi xmlns:a14="http://schemas.microsoft.com/office/drawing/2010/main" val="0"/>
              </a:ext>
            </a:extLst>
          </a:blip>
          <a:srcRect l="5457" t="23897" r="1476" b="6079"/>
          <a:stretch>
            <a:fillRect/>
          </a:stretch>
        </p:blipFill>
        <p:spPr bwMode="auto">
          <a:xfrm>
            <a:off x="6780212" y="1166813"/>
            <a:ext cx="1982788"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781800" y="6553200"/>
            <a:ext cx="2286000" cy="276999"/>
          </a:xfrm>
          <a:prstGeom prst="rect">
            <a:avLst/>
          </a:prstGeom>
          <a:noFill/>
        </p:spPr>
        <p:txBody>
          <a:bodyPr wrap="square" rtlCol="0">
            <a:spAutoFit/>
          </a:bodyPr>
          <a:lstStyle/>
          <a:p>
            <a:r>
              <a:rPr lang="en-US" sz="1200" dirty="0" smtClean="0"/>
              <a:t>Modified from Nunes et al. 2011</a:t>
            </a:r>
            <a:endParaRPr lang="en-US" sz="1200" dirty="0"/>
          </a:p>
        </p:txBody>
      </p:sp>
    </p:spTree>
    <p:extLst>
      <p:ext uri="{BB962C8B-B14F-4D97-AF65-F5344CB8AC3E}">
        <p14:creationId xmlns:p14="http://schemas.microsoft.com/office/powerpoint/2010/main" val="3549912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228600"/>
            <a:ext cx="8686800" cy="762000"/>
          </a:xfrm>
        </p:spPr>
        <p:txBody>
          <a:bodyPr>
            <a:normAutofit/>
          </a:bodyPr>
          <a:lstStyle/>
          <a:p>
            <a:pPr eaLnBrk="1" hangingPunct="1"/>
            <a:r>
              <a:rPr lang="en-US" sz="2600" b="1" i="1" u="sng" dirty="0" smtClean="0"/>
              <a:t>M. </a:t>
            </a:r>
            <a:r>
              <a:rPr lang="en-US" sz="2600" b="1" i="1" u="sng" dirty="0" err="1" smtClean="0"/>
              <a:t>cavernosa</a:t>
            </a:r>
            <a:r>
              <a:rPr lang="en-US" sz="2600" b="1" u="sng" dirty="0" smtClean="0"/>
              <a:t> microsatellite development </a:t>
            </a:r>
          </a:p>
        </p:txBody>
      </p:sp>
      <p:sp>
        <p:nvSpPr>
          <p:cNvPr id="6147" name="Rectangle 6"/>
          <p:cNvSpPr>
            <a:spLocks noGrp="1" noChangeArrowheads="1"/>
          </p:cNvSpPr>
          <p:nvPr>
            <p:ph type="body" idx="1"/>
          </p:nvPr>
        </p:nvSpPr>
        <p:spPr>
          <a:xfrm>
            <a:off x="0" y="990600"/>
            <a:ext cx="8991600" cy="2438400"/>
          </a:xfrm>
        </p:spPr>
        <p:txBody>
          <a:bodyPr>
            <a:normAutofit/>
          </a:bodyPr>
          <a:lstStyle/>
          <a:p>
            <a:pPr>
              <a:defRPr/>
            </a:pPr>
            <a:r>
              <a:rPr lang="en-US" sz="2200" b="1" dirty="0" smtClean="0">
                <a:solidFill>
                  <a:srgbClr val="FF0000"/>
                </a:solidFill>
              </a:rPr>
              <a:t>454 sequencing</a:t>
            </a:r>
          </a:p>
          <a:p>
            <a:pPr marL="0" indent="0">
              <a:buNone/>
              <a:defRPr/>
            </a:pPr>
            <a:endParaRPr lang="en-US" sz="2200" dirty="0" smtClean="0"/>
          </a:p>
          <a:p>
            <a:pPr>
              <a:defRPr/>
            </a:pPr>
            <a:r>
              <a:rPr lang="en-US" sz="2200" b="1" dirty="0" smtClean="0"/>
              <a:t>11 markers useful for proposed analyses (in Hardy Weinberg Equilibrium)</a:t>
            </a:r>
          </a:p>
          <a:p>
            <a:pPr lvl="1" eaLnBrk="1" hangingPunct="1">
              <a:defRPr/>
            </a:pPr>
            <a:r>
              <a:rPr lang="en-US" sz="2000" dirty="0" smtClean="0"/>
              <a:t>1 </a:t>
            </a:r>
            <a:r>
              <a:rPr lang="en-US" sz="2000" dirty="0" err="1" smtClean="0">
                <a:solidFill>
                  <a:srgbClr val="FF0000"/>
                </a:solidFill>
              </a:rPr>
              <a:t>hypervariable</a:t>
            </a:r>
            <a:r>
              <a:rPr lang="en-US" sz="2000" dirty="0" smtClean="0"/>
              <a:t> marker (&gt;40 alleles) useful for clone ID</a:t>
            </a:r>
          </a:p>
          <a:p>
            <a:pPr lvl="1" eaLnBrk="1" hangingPunct="1">
              <a:defRPr/>
            </a:pPr>
            <a:r>
              <a:rPr lang="en-US" sz="2000" dirty="0" smtClean="0"/>
              <a:t>No linkage disequilibrium</a:t>
            </a:r>
            <a:endParaRPr lang="en-US" sz="1800" dirty="0" smtClean="0"/>
          </a:p>
          <a:p>
            <a:pPr marL="0" indent="0" eaLnBrk="1" hangingPunct="1">
              <a:buFont typeface="Arial" charset="0"/>
              <a:buNone/>
              <a:defRPr/>
            </a:pPr>
            <a:endParaRPr lang="en-US" sz="2000" dirty="0" smtClean="0"/>
          </a:p>
        </p:txBody>
      </p:sp>
    </p:spTree>
    <p:extLst>
      <p:ext uri="{BB962C8B-B14F-4D97-AF65-F5344CB8AC3E}">
        <p14:creationId xmlns:p14="http://schemas.microsoft.com/office/powerpoint/2010/main" val="3204668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981075"/>
            <a:ext cx="8716962" cy="515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8" name="TextBox 2"/>
          <p:cNvSpPr txBox="1">
            <a:spLocks noChangeArrowheads="1"/>
          </p:cNvSpPr>
          <p:nvPr/>
        </p:nvSpPr>
        <p:spPr bwMode="auto">
          <a:xfrm>
            <a:off x="5940123" y="1482895"/>
            <a:ext cx="22995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a:solidFill>
                  <a:schemeClr val="bg1"/>
                </a:solidFill>
              </a:rPr>
              <a:t>Bermuda (n=120)</a:t>
            </a:r>
          </a:p>
        </p:txBody>
      </p:sp>
      <p:sp>
        <p:nvSpPr>
          <p:cNvPr id="9229" name="TextBox 3"/>
          <p:cNvSpPr txBox="1">
            <a:spLocks noChangeArrowheads="1"/>
          </p:cNvSpPr>
          <p:nvPr/>
        </p:nvSpPr>
        <p:spPr bwMode="auto">
          <a:xfrm>
            <a:off x="3546387" y="3270629"/>
            <a:ext cx="22995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dirty="0">
                <a:solidFill>
                  <a:schemeClr val="bg1"/>
                </a:solidFill>
              </a:rPr>
              <a:t>Florida (n=189)</a:t>
            </a:r>
          </a:p>
        </p:txBody>
      </p:sp>
      <p:sp>
        <p:nvSpPr>
          <p:cNvPr id="9230" name="TextBox 5"/>
          <p:cNvSpPr txBox="1">
            <a:spLocks noChangeArrowheads="1"/>
          </p:cNvSpPr>
          <p:nvPr/>
        </p:nvSpPr>
        <p:spPr bwMode="auto">
          <a:xfrm>
            <a:off x="6666649" y="4565981"/>
            <a:ext cx="2299551" cy="69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a:solidFill>
                  <a:schemeClr val="bg1"/>
                </a:solidFill>
              </a:rPr>
              <a:t>US Virgin Islands (n=98)</a:t>
            </a:r>
          </a:p>
        </p:txBody>
      </p:sp>
      <p:sp>
        <p:nvSpPr>
          <p:cNvPr id="9219" name="Rectangle 6"/>
          <p:cNvSpPr txBox="1">
            <a:spLocks noChangeArrowheads="1"/>
          </p:cNvSpPr>
          <p:nvPr/>
        </p:nvSpPr>
        <p:spPr bwMode="auto">
          <a:xfrm>
            <a:off x="152400" y="376238"/>
            <a:ext cx="861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20000"/>
              </a:spcBef>
              <a:buFont typeface="Arial" charset="0"/>
              <a:buNone/>
            </a:pPr>
            <a:r>
              <a:rPr lang="en-US" sz="2400" b="1" dirty="0"/>
              <a:t>Dataset: </a:t>
            </a:r>
            <a:r>
              <a:rPr lang="en-US" sz="2400" b="1" dirty="0" smtClean="0"/>
              <a:t>407 individuals </a:t>
            </a:r>
            <a:r>
              <a:rPr lang="en-US" sz="2400" b="1" dirty="0"/>
              <a:t>successfully </a:t>
            </a:r>
            <a:r>
              <a:rPr lang="en-US" sz="2400" b="1" dirty="0" smtClean="0"/>
              <a:t>genotyped at 8 loci </a:t>
            </a:r>
            <a:endParaRPr lang="en-US" sz="2400" b="1" dirty="0"/>
          </a:p>
          <a:p>
            <a:pPr eaLnBrk="1" hangingPunct="1">
              <a:spcBef>
                <a:spcPct val="20000"/>
              </a:spcBef>
              <a:buFont typeface="Arial" charset="0"/>
              <a:buNone/>
            </a:pPr>
            <a:endParaRPr lang="en-US" sz="2000" dirty="0"/>
          </a:p>
        </p:txBody>
      </p:sp>
      <p:pic>
        <p:nvPicPr>
          <p:cNvPr id="92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500" y="5862638"/>
            <a:ext cx="100965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Rectangle 46"/>
          <p:cNvSpPr>
            <a:spLocks noChangeArrowheads="1"/>
          </p:cNvSpPr>
          <p:nvPr/>
        </p:nvSpPr>
        <p:spPr bwMode="auto">
          <a:xfrm>
            <a:off x="249238" y="6248400"/>
            <a:ext cx="799043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200" b="1" dirty="0"/>
              <a:t>Sampled depths: </a:t>
            </a:r>
            <a:r>
              <a:rPr lang="en-US" sz="2200" b="1" dirty="0">
                <a:solidFill>
                  <a:srgbClr val="FF0000"/>
                </a:solidFill>
              </a:rPr>
              <a:t>shallow</a:t>
            </a:r>
            <a:r>
              <a:rPr lang="en-US" sz="2200" b="1" dirty="0"/>
              <a:t> (&lt;10m), </a:t>
            </a:r>
            <a:r>
              <a:rPr lang="en-US" sz="2200" b="1" dirty="0">
                <a:solidFill>
                  <a:srgbClr val="FF0000"/>
                </a:solidFill>
              </a:rPr>
              <a:t>mid</a:t>
            </a:r>
            <a:r>
              <a:rPr lang="en-US" sz="2200" b="1" dirty="0"/>
              <a:t> (15-20m), </a:t>
            </a:r>
            <a:r>
              <a:rPr lang="en-US" sz="2200" b="1" dirty="0">
                <a:solidFill>
                  <a:srgbClr val="FF0000"/>
                </a:solidFill>
              </a:rPr>
              <a:t>deep</a:t>
            </a:r>
            <a:r>
              <a:rPr lang="en-US" sz="2200" b="1" dirty="0"/>
              <a:t> (&gt;25m)</a:t>
            </a:r>
          </a:p>
        </p:txBody>
      </p:sp>
      <p:grpSp>
        <p:nvGrpSpPr>
          <p:cNvPr id="4" name="Group 3"/>
          <p:cNvGrpSpPr/>
          <p:nvPr/>
        </p:nvGrpSpPr>
        <p:grpSpPr>
          <a:xfrm>
            <a:off x="267631" y="228600"/>
            <a:ext cx="4340088" cy="3100766"/>
            <a:chOff x="267631" y="169863"/>
            <a:chExt cx="4495800" cy="3259137"/>
          </a:xfrm>
        </p:grpSpPr>
        <p:pic>
          <p:nvPicPr>
            <p:cNvPr id="10" name="Picture 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631" y="169863"/>
              <a:ext cx="4495800" cy="3259137"/>
            </a:xfrm>
            <a:prstGeom prst="rect">
              <a:avLst/>
            </a:prstGeom>
            <a:noFill/>
            <a:ln>
              <a:noFill/>
            </a:ln>
          </p:spPr>
        </p:pic>
        <p:sp>
          <p:nvSpPr>
            <p:cNvPr id="2" name="5-Point Star 1"/>
            <p:cNvSpPr/>
            <p:nvPr/>
          </p:nvSpPr>
          <p:spPr>
            <a:xfrm>
              <a:off x="4103034" y="2252457"/>
              <a:ext cx="472966" cy="43929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7072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45"/>
          <p:cNvSpPr>
            <a:spLocks noChangeArrowheads="1"/>
          </p:cNvSpPr>
          <p:nvPr/>
        </p:nvSpPr>
        <p:spPr bwMode="auto">
          <a:xfrm>
            <a:off x="741901" y="152400"/>
            <a:ext cx="738400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20000"/>
              </a:spcBef>
            </a:pPr>
            <a:r>
              <a:rPr lang="en-US" sz="2600" b="1" u="sng" dirty="0" smtClean="0"/>
              <a:t>Differences among </a:t>
            </a:r>
            <a:r>
              <a:rPr lang="en-US" sz="2600" b="1" u="sng" dirty="0" smtClean="0">
                <a:solidFill>
                  <a:srgbClr val="FF0000"/>
                </a:solidFill>
              </a:rPr>
              <a:t>bathymetric slopes </a:t>
            </a:r>
            <a:r>
              <a:rPr lang="en-US" sz="2600" b="1" u="sng" dirty="0" smtClean="0"/>
              <a:t>at study sites</a:t>
            </a:r>
            <a:endParaRPr lang="en-US" sz="2600" b="1" u="sng" dirty="0"/>
          </a:p>
        </p:txBody>
      </p:sp>
      <p:grpSp>
        <p:nvGrpSpPr>
          <p:cNvPr id="13" name="Group 12"/>
          <p:cNvGrpSpPr/>
          <p:nvPr/>
        </p:nvGrpSpPr>
        <p:grpSpPr>
          <a:xfrm>
            <a:off x="76200" y="5362575"/>
            <a:ext cx="2286000" cy="1190625"/>
            <a:chOff x="76200" y="5362575"/>
            <a:chExt cx="2286000" cy="1190625"/>
          </a:xfrm>
        </p:grpSpPr>
        <p:sp>
          <p:nvSpPr>
            <p:cNvPr id="33796" name="Rectangle 46"/>
            <p:cNvSpPr>
              <a:spLocks noChangeArrowheads="1"/>
            </p:cNvSpPr>
            <p:nvPr/>
          </p:nvSpPr>
          <p:spPr bwMode="auto">
            <a:xfrm>
              <a:off x="76200" y="5362575"/>
              <a:ext cx="2286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dirty="0"/>
                <a:t>Sampled depths</a:t>
              </a:r>
            </a:p>
            <a:p>
              <a:r>
                <a:rPr lang="en-US" b="1" dirty="0"/>
                <a:t>Shallow (&lt;10m)</a:t>
              </a:r>
            </a:p>
            <a:p>
              <a:r>
                <a:rPr lang="en-US" b="1" dirty="0"/>
                <a:t>Mid (15-20m)</a:t>
              </a:r>
            </a:p>
            <a:p>
              <a:r>
                <a:rPr lang="en-US" b="1" dirty="0"/>
                <a:t>Deep (&gt;</a:t>
              </a:r>
              <a:r>
                <a:rPr lang="en-US" b="1" dirty="0" smtClean="0"/>
                <a:t>25m)</a:t>
              </a:r>
              <a:endParaRPr lang="en-US" b="1" dirty="0"/>
            </a:p>
          </p:txBody>
        </p:sp>
        <p:sp>
          <p:nvSpPr>
            <p:cNvPr id="33836" name="AutoShape 68"/>
            <p:cNvSpPr>
              <a:spLocks noChangeArrowheads="1"/>
            </p:cNvSpPr>
            <p:nvPr/>
          </p:nvSpPr>
          <p:spPr bwMode="auto">
            <a:xfrm>
              <a:off x="1676400" y="5715000"/>
              <a:ext cx="228600" cy="2286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37" name="AutoShape 69"/>
            <p:cNvSpPr>
              <a:spLocks noChangeArrowheads="1"/>
            </p:cNvSpPr>
            <p:nvPr/>
          </p:nvSpPr>
          <p:spPr bwMode="auto">
            <a:xfrm>
              <a:off x="1676400" y="6019800"/>
              <a:ext cx="228600" cy="2286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38" name="AutoShape 70"/>
            <p:cNvSpPr>
              <a:spLocks noChangeArrowheads="1"/>
            </p:cNvSpPr>
            <p:nvPr/>
          </p:nvSpPr>
          <p:spPr bwMode="auto">
            <a:xfrm>
              <a:off x="1676400" y="6324600"/>
              <a:ext cx="228600" cy="2286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 name="Group 2"/>
          <p:cNvGrpSpPr/>
          <p:nvPr/>
        </p:nvGrpSpPr>
        <p:grpSpPr>
          <a:xfrm>
            <a:off x="2160905" y="3827145"/>
            <a:ext cx="4800600" cy="2895600"/>
            <a:chOff x="4038600" y="762000"/>
            <a:chExt cx="4800600" cy="2895600"/>
          </a:xfrm>
        </p:grpSpPr>
        <p:pic>
          <p:nvPicPr>
            <p:cNvPr id="33804" name="Picture 62"/>
            <p:cNvPicPr>
              <a:picLocks noChangeAspect="1" noChangeArrowheads="1"/>
            </p:cNvPicPr>
            <p:nvPr/>
          </p:nvPicPr>
          <p:blipFill>
            <a:blip r:embed="rId3">
              <a:extLst>
                <a:ext uri="{28A0092B-C50C-407E-A947-70E740481C1C}">
                  <a14:useLocalDpi xmlns:a14="http://schemas.microsoft.com/office/drawing/2010/main" val="0"/>
                </a:ext>
              </a:extLst>
            </a:blip>
            <a:srcRect l="6349" t="2682" r="4762" b="11459"/>
            <a:stretch>
              <a:fillRect/>
            </a:stretch>
          </p:blipFill>
          <p:spPr bwMode="auto">
            <a:xfrm>
              <a:off x="4038600" y="762000"/>
              <a:ext cx="4800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805" name="Group 66"/>
            <p:cNvGrpSpPr>
              <a:grpSpLocks/>
            </p:cNvGrpSpPr>
            <p:nvPr/>
          </p:nvGrpSpPr>
          <p:grpSpPr bwMode="auto">
            <a:xfrm>
              <a:off x="4092575" y="3505200"/>
              <a:ext cx="2743200" cy="0"/>
              <a:chOff x="1488" y="2064"/>
              <a:chExt cx="1728" cy="0"/>
            </a:xfrm>
          </p:grpSpPr>
          <p:sp>
            <p:nvSpPr>
              <p:cNvPr id="33819" name="Line 63"/>
              <p:cNvSpPr>
                <a:spLocks noChangeShapeType="1"/>
              </p:cNvSpPr>
              <p:nvPr/>
            </p:nvSpPr>
            <p:spPr bwMode="auto">
              <a:xfrm>
                <a:off x="1488" y="2064"/>
                <a:ext cx="864"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20" name="Line 65"/>
              <p:cNvSpPr>
                <a:spLocks noChangeShapeType="1"/>
              </p:cNvSpPr>
              <p:nvPr/>
            </p:nvSpPr>
            <p:spPr bwMode="auto">
              <a:xfrm>
                <a:off x="2352" y="2064"/>
                <a:ext cx="864"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3807" name="Text Box 25"/>
            <p:cNvSpPr txBox="1">
              <a:spLocks noChangeArrowheads="1"/>
            </p:cNvSpPr>
            <p:nvPr/>
          </p:nvSpPr>
          <p:spPr bwMode="auto">
            <a:xfrm>
              <a:off x="4092575" y="995363"/>
              <a:ext cx="2327275" cy="348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pitchFamily="34" charset="0"/>
                </a:defRPr>
              </a:lvl1pPr>
              <a:lvl2pPr marL="742950" indent="-285750" defTabSz="1012825" eaLnBrk="0" hangingPunct="0">
                <a:defRPr>
                  <a:solidFill>
                    <a:schemeClr val="tx1"/>
                  </a:solidFill>
                  <a:latin typeface="Calibri" pitchFamily="34" charset="0"/>
                  <a:cs typeface="Arial" pitchFamily="34" charset="0"/>
                </a:defRPr>
              </a:lvl2pPr>
              <a:lvl3pPr marL="1143000" indent="-228600" defTabSz="1012825" eaLnBrk="0" hangingPunct="0">
                <a:defRPr>
                  <a:solidFill>
                    <a:schemeClr val="tx1"/>
                  </a:solidFill>
                  <a:latin typeface="Calibri" pitchFamily="34" charset="0"/>
                  <a:cs typeface="Arial" pitchFamily="34" charset="0"/>
                </a:defRPr>
              </a:lvl3pPr>
              <a:lvl4pPr marL="1600200" indent="-228600" defTabSz="1012825" eaLnBrk="0" hangingPunct="0">
                <a:defRPr>
                  <a:solidFill>
                    <a:schemeClr val="tx1"/>
                  </a:solidFill>
                  <a:latin typeface="Calibri" pitchFamily="34" charset="0"/>
                  <a:cs typeface="Arial" pitchFamily="34" charset="0"/>
                </a:defRPr>
              </a:lvl4pPr>
              <a:lvl5pPr marL="2057400" indent="-228600" defTabSz="1012825" eaLnBrk="0" hangingPunct="0">
                <a:defRPr>
                  <a:solidFill>
                    <a:schemeClr val="tx1"/>
                  </a:solidFill>
                  <a:latin typeface="Calibri" pitchFamily="34" charset="0"/>
                  <a:cs typeface="Arial" pitchFamily="34"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600" b="1" dirty="0" smtClean="0">
                  <a:solidFill>
                    <a:schemeClr val="bg1"/>
                  </a:solidFill>
                  <a:latin typeface="Arial" pitchFamily="34" charset="0"/>
                </a:rPr>
                <a:t>Bermuda</a:t>
              </a:r>
              <a:endParaRPr lang="en-US" sz="1600" b="1" dirty="0">
                <a:solidFill>
                  <a:schemeClr val="bg1"/>
                </a:solidFill>
                <a:latin typeface="Arial" pitchFamily="34" charset="0"/>
              </a:endParaRPr>
            </a:p>
          </p:txBody>
        </p:sp>
        <p:sp>
          <p:nvSpPr>
            <p:cNvPr id="33817" name="Text Box 24"/>
            <p:cNvSpPr txBox="1">
              <a:spLocks noChangeArrowheads="1"/>
            </p:cNvSpPr>
            <p:nvPr/>
          </p:nvSpPr>
          <p:spPr bwMode="auto">
            <a:xfrm>
              <a:off x="5083175" y="3200400"/>
              <a:ext cx="838200"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pitchFamily="34" charset="0"/>
                </a:defRPr>
              </a:lvl1pPr>
              <a:lvl2pPr marL="742950" indent="-285750" defTabSz="1012825" eaLnBrk="0" hangingPunct="0">
                <a:defRPr>
                  <a:solidFill>
                    <a:schemeClr val="tx1"/>
                  </a:solidFill>
                  <a:latin typeface="Calibri" pitchFamily="34" charset="0"/>
                  <a:cs typeface="Arial" pitchFamily="34" charset="0"/>
                </a:defRPr>
              </a:lvl2pPr>
              <a:lvl3pPr marL="1143000" indent="-228600" defTabSz="1012825" eaLnBrk="0" hangingPunct="0">
                <a:defRPr>
                  <a:solidFill>
                    <a:schemeClr val="tx1"/>
                  </a:solidFill>
                  <a:latin typeface="Calibri" pitchFamily="34" charset="0"/>
                  <a:cs typeface="Arial" pitchFamily="34" charset="0"/>
                </a:defRPr>
              </a:lvl3pPr>
              <a:lvl4pPr marL="1600200" indent="-228600" defTabSz="1012825" eaLnBrk="0" hangingPunct="0">
                <a:defRPr>
                  <a:solidFill>
                    <a:schemeClr val="tx1"/>
                  </a:solidFill>
                  <a:latin typeface="Calibri" pitchFamily="34" charset="0"/>
                  <a:cs typeface="Arial" pitchFamily="34" charset="0"/>
                </a:defRPr>
              </a:lvl4pPr>
              <a:lvl5pPr marL="2057400" indent="-228600" defTabSz="1012825" eaLnBrk="0" hangingPunct="0">
                <a:defRPr>
                  <a:solidFill>
                    <a:schemeClr val="tx1"/>
                  </a:solidFill>
                  <a:latin typeface="Calibri" pitchFamily="34" charset="0"/>
                  <a:cs typeface="Arial" pitchFamily="34"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a:solidFill>
                    <a:schemeClr val="bg1"/>
                  </a:solidFill>
                  <a:latin typeface="Arial" pitchFamily="34" charset="0"/>
                </a:rPr>
                <a:t>1 mile</a:t>
              </a:r>
            </a:p>
          </p:txBody>
        </p:sp>
      </p:grpSp>
      <p:grpSp>
        <p:nvGrpSpPr>
          <p:cNvPr id="14" name="Group 13"/>
          <p:cNvGrpSpPr/>
          <p:nvPr/>
        </p:nvGrpSpPr>
        <p:grpSpPr>
          <a:xfrm>
            <a:off x="2133600" y="762000"/>
            <a:ext cx="4813300" cy="2895600"/>
            <a:chOff x="2133600" y="762000"/>
            <a:chExt cx="4813300" cy="2895600"/>
          </a:xfrm>
        </p:grpSpPr>
        <p:pic>
          <p:nvPicPr>
            <p:cNvPr id="33821" name="Picture 64"/>
            <p:cNvPicPr>
              <a:picLocks noChangeAspect="1" noChangeArrowheads="1"/>
            </p:cNvPicPr>
            <p:nvPr/>
          </p:nvPicPr>
          <p:blipFill>
            <a:blip r:embed="rId4">
              <a:extLst>
                <a:ext uri="{28A0092B-C50C-407E-A947-70E740481C1C}">
                  <a14:useLocalDpi xmlns:a14="http://schemas.microsoft.com/office/drawing/2010/main" val="0"/>
                </a:ext>
              </a:extLst>
            </a:blip>
            <a:srcRect r="2040" b="23688"/>
            <a:stretch>
              <a:fillRect/>
            </a:stretch>
          </p:blipFill>
          <p:spPr bwMode="auto">
            <a:xfrm>
              <a:off x="2146300" y="762000"/>
              <a:ext cx="4800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2133600" y="3169920"/>
              <a:ext cx="698500" cy="314325"/>
              <a:chOff x="30480" y="3230880"/>
              <a:chExt cx="698500" cy="314325"/>
            </a:xfrm>
          </p:grpSpPr>
          <p:sp>
            <p:nvSpPr>
              <p:cNvPr id="33822" name="Line 49"/>
              <p:cNvSpPr>
                <a:spLocks noChangeShapeType="1"/>
              </p:cNvSpPr>
              <p:nvPr/>
            </p:nvSpPr>
            <p:spPr bwMode="auto">
              <a:xfrm>
                <a:off x="182880" y="3535680"/>
                <a:ext cx="228600"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23" name="Text Box 8"/>
              <p:cNvSpPr txBox="1">
                <a:spLocks noChangeArrowheads="1"/>
              </p:cNvSpPr>
              <p:nvPr/>
            </p:nvSpPr>
            <p:spPr bwMode="auto">
              <a:xfrm>
                <a:off x="30480" y="3230880"/>
                <a:ext cx="698500"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pitchFamily="34" charset="0"/>
                  </a:defRPr>
                </a:lvl1pPr>
                <a:lvl2pPr marL="742950" indent="-285750" defTabSz="1012825" eaLnBrk="0" hangingPunct="0">
                  <a:defRPr>
                    <a:solidFill>
                      <a:schemeClr val="tx1"/>
                    </a:solidFill>
                    <a:latin typeface="Calibri" pitchFamily="34" charset="0"/>
                    <a:cs typeface="Arial" pitchFamily="34" charset="0"/>
                  </a:defRPr>
                </a:lvl2pPr>
                <a:lvl3pPr marL="1143000" indent="-228600" defTabSz="1012825" eaLnBrk="0" hangingPunct="0">
                  <a:defRPr>
                    <a:solidFill>
                      <a:schemeClr val="tx1"/>
                    </a:solidFill>
                    <a:latin typeface="Calibri" pitchFamily="34" charset="0"/>
                    <a:cs typeface="Arial" pitchFamily="34" charset="0"/>
                  </a:defRPr>
                </a:lvl3pPr>
                <a:lvl4pPr marL="1600200" indent="-228600" defTabSz="1012825" eaLnBrk="0" hangingPunct="0">
                  <a:defRPr>
                    <a:solidFill>
                      <a:schemeClr val="tx1"/>
                    </a:solidFill>
                    <a:latin typeface="Calibri" pitchFamily="34" charset="0"/>
                    <a:cs typeface="Arial" pitchFamily="34" charset="0"/>
                  </a:defRPr>
                </a:lvl4pPr>
                <a:lvl5pPr marL="2057400" indent="-228600" defTabSz="1012825" eaLnBrk="0" hangingPunct="0">
                  <a:defRPr>
                    <a:solidFill>
                      <a:schemeClr val="tx1"/>
                    </a:solidFill>
                    <a:latin typeface="Calibri" pitchFamily="34" charset="0"/>
                    <a:cs typeface="Arial" pitchFamily="34"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solidFill>
                      <a:schemeClr val="bg1"/>
                    </a:solidFill>
                    <a:latin typeface="Arial" pitchFamily="34" charset="0"/>
                  </a:rPr>
                  <a:t>1 mile</a:t>
                </a:r>
              </a:p>
            </p:txBody>
          </p:sp>
        </p:grpSp>
        <p:sp>
          <p:nvSpPr>
            <p:cNvPr id="33824" name="Text Box 9"/>
            <p:cNvSpPr txBox="1">
              <a:spLocks noChangeArrowheads="1"/>
            </p:cNvSpPr>
            <p:nvPr/>
          </p:nvSpPr>
          <p:spPr bwMode="auto">
            <a:xfrm>
              <a:off x="2298700" y="1066800"/>
              <a:ext cx="1730375" cy="59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1035" tIns="50520" rIns="101035" bIns="50520">
              <a:spAutoFit/>
            </a:bodyPr>
            <a:lstStyle>
              <a:lvl1pPr defTabSz="1012825" eaLnBrk="0" hangingPunct="0">
                <a:defRPr>
                  <a:solidFill>
                    <a:schemeClr val="tx1"/>
                  </a:solidFill>
                  <a:latin typeface="Calibri" pitchFamily="34" charset="0"/>
                  <a:cs typeface="Arial" pitchFamily="34" charset="0"/>
                </a:defRPr>
              </a:lvl1pPr>
              <a:lvl2pPr marL="742950" indent="-285750" defTabSz="1012825" eaLnBrk="0" hangingPunct="0">
                <a:defRPr>
                  <a:solidFill>
                    <a:schemeClr val="tx1"/>
                  </a:solidFill>
                  <a:latin typeface="Calibri" pitchFamily="34" charset="0"/>
                  <a:cs typeface="Arial" pitchFamily="34" charset="0"/>
                </a:defRPr>
              </a:lvl2pPr>
              <a:lvl3pPr marL="1143000" indent="-228600" defTabSz="1012825" eaLnBrk="0" hangingPunct="0">
                <a:defRPr>
                  <a:solidFill>
                    <a:schemeClr val="tx1"/>
                  </a:solidFill>
                  <a:latin typeface="Calibri" pitchFamily="34" charset="0"/>
                  <a:cs typeface="Arial" pitchFamily="34" charset="0"/>
                </a:defRPr>
              </a:lvl3pPr>
              <a:lvl4pPr marL="1600200" indent="-228600" defTabSz="1012825" eaLnBrk="0" hangingPunct="0">
                <a:defRPr>
                  <a:solidFill>
                    <a:schemeClr val="tx1"/>
                  </a:solidFill>
                  <a:latin typeface="Calibri" pitchFamily="34" charset="0"/>
                  <a:cs typeface="Arial" pitchFamily="34" charset="0"/>
                </a:defRPr>
              </a:lvl4pPr>
              <a:lvl5pPr marL="2057400" indent="-228600" defTabSz="1012825" eaLnBrk="0" hangingPunct="0">
                <a:defRPr>
                  <a:solidFill>
                    <a:schemeClr val="tx1"/>
                  </a:solidFill>
                  <a:latin typeface="Calibri" pitchFamily="34" charset="0"/>
                  <a:cs typeface="Arial" pitchFamily="34"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600" b="1" dirty="0">
                  <a:solidFill>
                    <a:schemeClr val="bg1"/>
                  </a:solidFill>
                  <a:latin typeface="Arial" pitchFamily="34" charset="0"/>
                </a:rPr>
                <a:t>Key Largo, </a:t>
              </a:r>
              <a:r>
                <a:rPr lang="en-US" sz="1600" b="1" dirty="0" smtClean="0">
                  <a:solidFill>
                    <a:schemeClr val="bg1"/>
                  </a:solidFill>
                  <a:latin typeface="Arial" pitchFamily="34" charset="0"/>
                </a:rPr>
                <a:t>Florida</a:t>
              </a:r>
              <a:endParaRPr lang="en-US" sz="1600" b="1" dirty="0">
                <a:solidFill>
                  <a:schemeClr val="bg1"/>
                </a:solidFill>
                <a:latin typeface="Arial" pitchFamily="34" charset="0"/>
              </a:endParaRPr>
            </a:p>
          </p:txBody>
        </p:sp>
        <p:pic>
          <p:nvPicPr>
            <p:cNvPr id="33825" name="Picture 10"/>
            <p:cNvPicPr>
              <a:picLocks noChangeAspect="1" noChangeArrowheads="1"/>
            </p:cNvPicPr>
            <p:nvPr/>
          </p:nvPicPr>
          <p:blipFill>
            <a:blip r:embed="rId5">
              <a:extLst>
                <a:ext uri="{28A0092B-C50C-407E-A947-70E740481C1C}">
                  <a14:useLocalDpi xmlns:a14="http://schemas.microsoft.com/office/drawing/2010/main" val="0"/>
                </a:ext>
              </a:extLst>
            </a:blip>
            <a:srcRect l="84047" t="86487" b="3271"/>
            <a:stretch>
              <a:fillRect/>
            </a:stretch>
          </p:blipFill>
          <p:spPr bwMode="auto">
            <a:xfrm>
              <a:off x="6261099" y="3290714"/>
              <a:ext cx="661989" cy="36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AutoShape 70"/>
            <p:cNvSpPr>
              <a:spLocks noChangeArrowheads="1"/>
            </p:cNvSpPr>
            <p:nvPr/>
          </p:nvSpPr>
          <p:spPr bwMode="auto">
            <a:xfrm>
              <a:off x="4953000" y="2933700"/>
              <a:ext cx="123190" cy="1143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100" dirty="0"/>
            </a:p>
          </p:txBody>
        </p:sp>
        <p:sp>
          <p:nvSpPr>
            <p:cNvPr id="11" name="TextBox 10"/>
            <p:cNvSpPr txBox="1"/>
            <p:nvPr/>
          </p:nvSpPr>
          <p:spPr>
            <a:xfrm>
              <a:off x="5029200" y="2895600"/>
              <a:ext cx="990600" cy="215444"/>
            </a:xfrm>
            <a:prstGeom prst="rect">
              <a:avLst/>
            </a:prstGeom>
            <a:noFill/>
          </p:spPr>
          <p:txBody>
            <a:bodyPr wrap="square" rtlCol="0">
              <a:spAutoFit/>
            </a:bodyPr>
            <a:lstStyle/>
            <a:p>
              <a:r>
                <a:rPr lang="en-US" sz="800" dirty="0" smtClean="0">
                  <a:solidFill>
                    <a:schemeClr val="bg2">
                      <a:lumMod val="90000"/>
                    </a:schemeClr>
                  </a:solidFill>
                  <a:latin typeface="Times New Roman" pitchFamily="18" charset="0"/>
                  <a:cs typeface="Times New Roman" pitchFamily="18" charset="0"/>
                </a:rPr>
                <a:t>Conch reef, 29m</a:t>
              </a:r>
              <a:endParaRPr lang="en-US" sz="800" dirty="0">
                <a:solidFill>
                  <a:schemeClr val="bg2">
                    <a:lumMod val="90000"/>
                  </a:schemeClr>
                </a:solidFill>
                <a:latin typeface="Times New Roman" pitchFamily="18" charset="0"/>
                <a:cs typeface="Times New Roman" pitchFamily="18" charset="0"/>
              </a:endParaRPr>
            </a:p>
          </p:txBody>
        </p:sp>
        <p:pic>
          <p:nvPicPr>
            <p:cNvPr id="71" name="Picture 64"/>
            <p:cNvPicPr>
              <a:picLocks noChangeAspect="1" noChangeArrowheads="1"/>
            </p:cNvPicPr>
            <p:nvPr/>
          </p:nvPicPr>
          <p:blipFill rotWithShape="1">
            <a:blip r:embed="rId4">
              <a:extLst>
                <a:ext uri="{28A0092B-C50C-407E-A947-70E740481C1C}">
                  <a14:useLocalDpi xmlns:a14="http://schemas.microsoft.com/office/drawing/2010/main" val="0"/>
                </a:ext>
              </a:extLst>
            </a:blip>
            <a:srcRect l="60643" t="7030" r="2524" b="81122"/>
            <a:stretch/>
          </p:blipFill>
          <p:spPr bwMode="auto">
            <a:xfrm>
              <a:off x="4976812" y="1230818"/>
              <a:ext cx="1804988" cy="44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64"/>
            <p:cNvPicPr>
              <a:picLocks noChangeAspect="1" noChangeArrowheads="1"/>
            </p:cNvPicPr>
            <p:nvPr/>
          </p:nvPicPr>
          <p:blipFill rotWithShape="1">
            <a:blip r:embed="rId4">
              <a:extLst>
                <a:ext uri="{28A0092B-C50C-407E-A947-70E740481C1C}">
                  <a14:useLocalDpi xmlns:a14="http://schemas.microsoft.com/office/drawing/2010/main" val="0"/>
                </a:ext>
              </a:extLst>
            </a:blip>
            <a:srcRect l="76192" t="16167" r="2524" b="81122"/>
            <a:stretch/>
          </p:blipFill>
          <p:spPr bwMode="auto">
            <a:xfrm>
              <a:off x="5662612" y="1661269"/>
              <a:ext cx="1042988" cy="102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64"/>
            <p:cNvPicPr>
              <a:picLocks noChangeAspect="1" noChangeArrowheads="1"/>
            </p:cNvPicPr>
            <p:nvPr/>
          </p:nvPicPr>
          <p:blipFill rotWithShape="1">
            <a:blip r:embed="rId4">
              <a:extLst>
                <a:ext uri="{28A0092B-C50C-407E-A947-70E740481C1C}">
                  <a14:useLocalDpi xmlns:a14="http://schemas.microsoft.com/office/drawing/2010/main" val="0"/>
                </a:ext>
              </a:extLst>
            </a:blip>
            <a:srcRect l="47685" t="43001" r="20114" b="50371"/>
            <a:stretch/>
          </p:blipFill>
          <p:spPr bwMode="auto">
            <a:xfrm>
              <a:off x="4272280" y="2644140"/>
              <a:ext cx="1578012" cy="251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60960845"/>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3"/>
          <p:cNvSpPr>
            <a:spLocks noChangeArrowheads="1"/>
          </p:cNvSpPr>
          <p:nvPr/>
        </p:nvSpPr>
        <p:spPr bwMode="auto">
          <a:xfrm>
            <a:off x="522288" y="260350"/>
            <a:ext cx="8229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600" b="1" i="1" u="sng" dirty="0"/>
              <a:t>M. </a:t>
            </a:r>
            <a:r>
              <a:rPr lang="en-US" sz="2600" b="1" i="1" u="sng" dirty="0" err="1"/>
              <a:t>cavernosa</a:t>
            </a:r>
            <a:r>
              <a:rPr lang="en-US" sz="2600" b="1" u="sng" dirty="0"/>
              <a:t> </a:t>
            </a:r>
            <a:r>
              <a:rPr lang="en-US" sz="2600" b="1" u="sng" dirty="0" smtClean="0"/>
              <a:t>shows a distinct </a:t>
            </a:r>
            <a:r>
              <a:rPr lang="en-US" sz="2600" b="1" u="sng" dirty="0" smtClean="0">
                <a:solidFill>
                  <a:srgbClr val="FF0000"/>
                </a:solidFill>
              </a:rPr>
              <a:t>genetic barrier </a:t>
            </a:r>
            <a:r>
              <a:rPr lang="en-US" sz="2600" b="1" u="sng" dirty="0" smtClean="0"/>
              <a:t>between the Eastern and Western Atlantic</a:t>
            </a:r>
            <a:endParaRPr lang="en-US" sz="2600" b="1" u="sng" dirty="0"/>
          </a:p>
        </p:txBody>
      </p:sp>
      <p:grpSp>
        <p:nvGrpSpPr>
          <p:cNvPr id="2" name="Group 1"/>
          <p:cNvGrpSpPr/>
          <p:nvPr/>
        </p:nvGrpSpPr>
        <p:grpSpPr>
          <a:xfrm>
            <a:off x="30164" y="1210312"/>
            <a:ext cx="9266236" cy="3144837"/>
            <a:chOff x="30164" y="1210312"/>
            <a:chExt cx="9266236" cy="3144837"/>
          </a:xfrm>
        </p:grpSpPr>
        <p:pic>
          <p:nvPicPr>
            <p:cNvPr id="12305" name="Picture 2" descr="C:\Users\Xaymara\Desktop\Msats files\CREATE files data 2_24_12\K2_all markers lo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432" y="1486384"/>
              <a:ext cx="8851174" cy="24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6" name="Rectangle 4"/>
            <p:cNvSpPr>
              <a:spLocks noChangeArrowheads="1"/>
            </p:cNvSpPr>
            <p:nvPr/>
          </p:nvSpPr>
          <p:spPr bwMode="auto">
            <a:xfrm>
              <a:off x="1164011" y="3634788"/>
              <a:ext cx="7643381" cy="26980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sp>
          <p:nvSpPr>
            <p:cNvPr id="12307" name="Text Box 17"/>
            <p:cNvSpPr txBox="1">
              <a:spLocks noChangeArrowheads="1"/>
            </p:cNvSpPr>
            <p:nvPr/>
          </p:nvSpPr>
          <p:spPr bwMode="auto">
            <a:xfrm>
              <a:off x="1920538" y="3634788"/>
              <a:ext cx="1068618" cy="344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Florida</a:t>
              </a:r>
            </a:p>
          </p:txBody>
        </p:sp>
        <p:sp>
          <p:nvSpPr>
            <p:cNvPr id="12308" name="Text Box 17"/>
            <p:cNvSpPr txBox="1">
              <a:spLocks noChangeArrowheads="1"/>
            </p:cNvSpPr>
            <p:nvPr/>
          </p:nvSpPr>
          <p:spPr bwMode="auto">
            <a:xfrm>
              <a:off x="4558901" y="3656527"/>
              <a:ext cx="1068618" cy="344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Bermuda</a:t>
              </a:r>
            </a:p>
          </p:txBody>
        </p:sp>
        <p:sp>
          <p:nvSpPr>
            <p:cNvPr id="12309" name="Text Box 17"/>
            <p:cNvSpPr txBox="1">
              <a:spLocks noChangeArrowheads="1"/>
            </p:cNvSpPr>
            <p:nvPr/>
          </p:nvSpPr>
          <p:spPr bwMode="auto">
            <a:xfrm>
              <a:off x="6400800" y="3656527"/>
              <a:ext cx="10686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1400" b="1" dirty="0" smtClean="0">
                  <a:latin typeface="Arial" charset="0"/>
                </a:rPr>
                <a:t>US Virgin Islands</a:t>
              </a:r>
              <a:endParaRPr lang="en-US" sz="1400" b="1" dirty="0">
                <a:latin typeface="Arial" charset="0"/>
              </a:endParaRPr>
            </a:p>
          </p:txBody>
        </p:sp>
        <p:sp>
          <p:nvSpPr>
            <p:cNvPr id="12310" name="Text Box 17"/>
            <p:cNvSpPr txBox="1">
              <a:spLocks noChangeArrowheads="1"/>
            </p:cNvSpPr>
            <p:nvPr/>
          </p:nvSpPr>
          <p:spPr bwMode="auto">
            <a:xfrm>
              <a:off x="7660661" y="3634788"/>
              <a:ext cx="1068618" cy="344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Belize</a:t>
              </a:r>
            </a:p>
          </p:txBody>
        </p:sp>
        <p:sp>
          <p:nvSpPr>
            <p:cNvPr id="12311" name="Text Box 17"/>
            <p:cNvSpPr txBox="1">
              <a:spLocks noChangeArrowheads="1"/>
            </p:cNvSpPr>
            <p:nvPr/>
          </p:nvSpPr>
          <p:spPr bwMode="auto">
            <a:xfrm>
              <a:off x="8227782" y="3616576"/>
              <a:ext cx="1068618" cy="738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400" b="1">
                  <a:latin typeface="Arial" charset="0"/>
                </a:rPr>
                <a:t>Sao </a:t>
              </a:r>
            </a:p>
            <a:p>
              <a:pPr eaLnBrk="1" hangingPunct="1"/>
              <a:r>
                <a:rPr lang="en-US" sz="1400" b="1">
                  <a:latin typeface="Arial" charset="0"/>
                </a:rPr>
                <a:t>Tome</a:t>
              </a:r>
            </a:p>
            <a:p>
              <a:pPr eaLnBrk="1" hangingPunct="1"/>
              <a:r>
                <a:rPr lang="en-US" sz="1400" b="1">
                  <a:latin typeface="Arial" charset="0"/>
                </a:rPr>
                <a:t>(w Africa)</a:t>
              </a:r>
            </a:p>
          </p:txBody>
        </p:sp>
        <p:sp>
          <p:nvSpPr>
            <p:cNvPr id="12312" name="Rectangle 23"/>
            <p:cNvSpPr>
              <a:spLocks noChangeArrowheads="1"/>
            </p:cNvSpPr>
            <p:nvPr/>
          </p:nvSpPr>
          <p:spPr bwMode="auto">
            <a:xfrm>
              <a:off x="616630" y="1210312"/>
              <a:ext cx="7969575" cy="715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sz="2000" u="sng" dirty="0" smtClean="0"/>
                <a:t>Number of hypothesized populations (K) = 2</a:t>
              </a:r>
              <a:endParaRPr lang="en-US" sz="2000" u="sng" dirty="0"/>
            </a:p>
          </p:txBody>
        </p:sp>
        <p:sp>
          <p:nvSpPr>
            <p:cNvPr id="12313" name="Text Box 16"/>
            <p:cNvSpPr txBox="1">
              <a:spLocks noChangeArrowheads="1"/>
            </p:cNvSpPr>
            <p:nvPr/>
          </p:nvSpPr>
          <p:spPr bwMode="auto">
            <a:xfrm rot="16200000">
              <a:off x="-786934" y="2535167"/>
              <a:ext cx="1911205" cy="277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1200" b="1">
                  <a:latin typeface="Arial" charset="0"/>
                </a:rPr>
                <a:t>Assignment probability</a:t>
              </a:r>
            </a:p>
          </p:txBody>
        </p:sp>
      </p:grpSp>
      <p:sp>
        <p:nvSpPr>
          <p:cNvPr id="26" name="Rectangle 25"/>
          <p:cNvSpPr/>
          <p:nvPr/>
        </p:nvSpPr>
        <p:spPr>
          <a:xfrm>
            <a:off x="152400" y="4248090"/>
            <a:ext cx="8703280" cy="400110"/>
          </a:xfrm>
          <a:prstGeom prst="rect">
            <a:avLst/>
          </a:prstGeom>
        </p:spPr>
        <p:txBody>
          <a:bodyPr wrap="square">
            <a:spAutoFit/>
          </a:bodyPr>
          <a:lstStyle/>
          <a:p>
            <a:pPr algn="ctr">
              <a:defRPr/>
            </a:pPr>
            <a:r>
              <a:rPr lang="en-US" sz="2000" b="1" u="sng" dirty="0" smtClean="0"/>
              <a:t>Patterns </a:t>
            </a:r>
            <a:r>
              <a:rPr lang="en-US" sz="2000" b="1" u="sng" dirty="0" smtClean="0">
                <a:solidFill>
                  <a:srgbClr val="FF0000"/>
                </a:solidFill>
              </a:rPr>
              <a:t>consistent</a:t>
            </a:r>
            <a:r>
              <a:rPr lang="en-US" sz="2000" b="1" u="sng" dirty="0" smtClean="0"/>
              <a:t> with Nunes et al. (2009, 2011)</a:t>
            </a:r>
            <a:endParaRPr lang="en-US" sz="2000" b="1" u="sng" dirty="0"/>
          </a:p>
        </p:txBody>
      </p:sp>
    </p:spTree>
    <p:extLst>
      <p:ext uri="{BB962C8B-B14F-4D97-AF65-F5344CB8AC3E}">
        <p14:creationId xmlns:p14="http://schemas.microsoft.com/office/powerpoint/2010/main" val="274667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3"/>
          <p:cNvSpPr>
            <a:spLocks noChangeArrowheads="1"/>
          </p:cNvSpPr>
          <p:nvPr/>
        </p:nvSpPr>
        <p:spPr bwMode="auto">
          <a:xfrm>
            <a:off x="522288" y="158750"/>
            <a:ext cx="8229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600" b="1" i="1" u="sng" dirty="0"/>
              <a:t>M. </a:t>
            </a:r>
            <a:r>
              <a:rPr lang="en-US" sz="2600" b="1" i="1" u="sng" dirty="0" err="1"/>
              <a:t>cavernosa</a:t>
            </a:r>
            <a:r>
              <a:rPr lang="en-US" sz="2600" b="1" u="sng" dirty="0"/>
              <a:t> results by depth </a:t>
            </a:r>
          </a:p>
        </p:txBody>
      </p:sp>
      <p:graphicFrame>
        <p:nvGraphicFramePr>
          <p:cNvPr id="66" name="Table 65"/>
          <p:cNvGraphicFramePr>
            <a:graphicFrameLocks noGrp="1"/>
          </p:cNvGraphicFramePr>
          <p:nvPr>
            <p:extLst>
              <p:ext uri="{D42A27DB-BD31-4B8C-83A1-F6EECF244321}">
                <p14:modId xmlns:p14="http://schemas.microsoft.com/office/powerpoint/2010/main" val="4003498701"/>
              </p:ext>
            </p:extLst>
          </p:nvPr>
        </p:nvGraphicFramePr>
        <p:xfrm>
          <a:off x="2492375" y="4206875"/>
          <a:ext cx="4027488" cy="1166814"/>
        </p:xfrm>
        <a:graphic>
          <a:graphicData uri="http://schemas.openxmlformats.org/drawingml/2006/table">
            <a:tbl>
              <a:tblPr/>
              <a:tblGrid>
                <a:gridCol w="1718212"/>
                <a:gridCol w="1259606"/>
                <a:gridCol w="1049670"/>
              </a:tblGrid>
              <a:tr h="434626">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Population</a:t>
                      </a:r>
                      <a:endParaRPr kumimoji="0" lang="en-US" sz="1400" b="0" i="0" u="none" strike="noStrike" cap="none" normalizeH="0" baseline="0" dirty="0" smtClean="0">
                        <a:ln>
                          <a:noFill/>
                        </a:ln>
                        <a:solidFill>
                          <a:schemeClr val="tx1"/>
                        </a:solidFill>
                        <a:effectLst/>
                        <a:latin typeface="Arial" charset="0"/>
                      </a:endParaRPr>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Shallow </a:t>
                      </a:r>
                      <a:endParaRPr kumimoji="0" lang="en-US" sz="1400" b="0" i="0" u="none" strike="noStrike" cap="none" normalizeH="0" baseline="0" dirty="0" smtClean="0">
                        <a:ln>
                          <a:noFill/>
                        </a:ln>
                        <a:solidFill>
                          <a:schemeClr val="tx1"/>
                        </a:solidFill>
                        <a:effectLst/>
                        <a:latin typeface="Arial" charset="0"/>
                      </a:endParaRPr>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Mid </a:t>
                      </a:r>
                      <a:endParaRPr kumimoji="0" lang="en-US" sz="1400" b="1" i="0" u="none" strike="noStrike" cap="none" normalizeH="0" baseline="0" dirty="0" smtClean="0">
                        <a:ln>
                          <a:noFill/>
                        </a:ln>
                        <a:solidFill>
                          <a:schemeClr val="tx1"/>
                        </a:solidFill>
                        <a:effectLst/>
                        <a:latin typeface="Arial" charset="0"/>
                      </a:endParaRPr>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0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Mid</a:t>
                      </a:r>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dirty="0" smtClean="0"/>
                        <a:t>0.074</a:t>
                      </a:r>
                      <a:endParaRPr lang="en-US" sz="1800" dirty="0"/>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endParaRPr lang="en-US" sz="1800" dirty="0"/>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0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Deep </a:t>
                      </a:r>
                      <a:endParaRPr kumimoji="0" lang="en-US" sz="1200" b="1" i="0" u="none" strike="noStrike" cap="none" normalizeH="0" baseline="0" dirty="0" smtClean="0">
                        <a:ln>
                          <a:noFill/>
                        </a:ln>
                        <a:solidFill>
                          <a:schemeClr val="tx1"/>
                        </a:solidFill>
                        <a:effectLst/>
                        <a:latin typeface="Arial" charset="0"/>
                      </a:endParaRPr>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dirty="0" smtClean="0"/>
                        <a:t>0.226</a:t>
                      </a:r>
                      <a:endParaRPr lang="en-US" sz="1800" dirty="0"/>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algn="ctr"/>
                      <a:r>
                        <a:rPr lang="en-US" sz="1800" dirty="0" smtClean="0"/>
                        <a:t>0.021</a:t>
                      </a:r>
                      <a:endParaRPr lang="en-US" sz="1800" dirty="0"/>
                    </a:p>
                  </a:txBody>
                  <a:tcPr marL="91431" marR="91431" marT="45762" marB="4576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1287" name="Picture 2" descr="C:\Users\Xaymara\Desktop\Msats files\CREATE files data 2_24_12\flbydepth\K2 upper key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001" y="862603"/>
            <a:ext cx="7733579" cy="256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89" name="Group 60"/>
          <p:cNvGrpSpPr>
            <a:grpSpLocks/>
          </p:cNvGrpSpPr>
          <p:nvPr/>
        </p:nvGrpSpPr>
        <p:grpSpPr bwMode="auto">
          <a:xfrm>
            <a:off x="1917285" y="3093247"/>
            <a:ext cx="6396081" cy="436044"/>
            <a:chOff x="2001221" y="2096289"/>
            <a:chExt cx="5435520" cy="323850"/>
          </a:xfrm>
        </p:grpSpPr>
        <p:sp>
          <p:nvSpPr>
            <p:cNvPr id="11292" name="Rectangle 4"/>
            <p:cNvSpPr>
              <a:spLocks noChangeArrowheads="1"/>
            </p:cNvSpPr>
            <p:nvPr/>
          </p:nvSpPr>
          <p:spPr bwMode="auto">
            <a:xfrm>
              <a:off x="2001221" y="2153040"/>
              <a:ext cx="5184841" cy="26114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grpSp>
          <p:nvGrpSpPr>
            <p:cNvPr id="11293" name="Group 59"/>
            <p:cNvGrpSpPr>
              <a:grpSpLocks/>
            </p:cNvGrpSpPr>
            <p:nvPr/>
          </p:nvGrpSpPr>
          <p:grpSpPr bwMode="auto">
            <a:xfrm>
              <a:off x="2428179" y="2096289"/>
              <a:ext cx="5008562" cy="323850"/>
              <a:chOff x="7436741" y="1878802"/>
              <a:chExt cx="5008562" cy="323850"/>
            </a:xfrm>
          </p:grpSpPr>
          <p:sp>
            <p:nvSpPr>
              <p:cNvPr id="11294" name="Text Box 13"/>
              <p:cNvSpPr txBox="1">
                <a:spLocks noChangeArrowheads="1"/>
              </p:cNvSpPr>
              <p:nvPr/>
            </p:nvSpPr>
            <p:spPr bwMode="auto">
              <a:xfrm>
                <a:off x="9816403" y="1888327"/>
                <a:ext cx="14684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Mid (15-20m)</a:t>
                </a:r>
              </a:p>
            </p:txBody>
          </p:sp>
          <p:sp>
            <p:nvSpPr>
              <p:cNvPr id="11295" name="Text Box 15"/>
              <p:cNvSpPr txBox="1">
                <a:spLocks noChangeArrowheads="1"/>
              </p:cNvSpPr>
              <p:nvPr/>
            </p:nvSpPr>
            <p:spPr bwMode="auto">
              <a:xfrm>
                <a:off x="10986391" y="1897852"/>
                <a:ext cx="14589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Deep (&gt;25m)</a:t>
                </a:r>
              </a:p>
            </p:txBody>
          </p:sp>
          <p:sp>
            <p:nvSpPr>
              <p:cNvPr id="11296" name="Text Box 17"/>
              <p:cNvSpPr txBox="1">
                <a:spLocks noChangeArrowheads="1"/>
              </p:cNvSpPr>
              <p:nvPr/>
            </p:nvSpPr>
            <p:spPr bwMode="auto">
              <a:xfrm>
                <a:off x="7436741" y="1878802"/>
                <a:ext cx="169227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Shallow (&lt;10m)</a:t>
                </a:r>
              </a:p>
            </p:txBody>
          </p:sp>
        </p:grpSp>
      </p:grpSp>
      <p:sp>
        <p:nvSpPr>
          <p:cNvPr id="11290" name="TextBox 3"/>
          <p:cNvSpPr txBox="1">
            <a:spLocks noChangeArrowheads="1"/>
          </p:cNvSpPr>
          <p:nvPr/>
        </p:nvSpPr>
        <p:spPr bwMode="auto">
          <a:xfrm>
            <a:off x="1031094" y="762000"/>
            <a:ext cx="3151341" cy="498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u="sng">
                <a:latin typeface="Arial" charset="0"/>
              </a:rPr>
              <a:t>Florida (Upper Keys)</a:t>
            </a:r>
          </a:p>
        </p:txBody>
      </p:sp>
      <p:sp>
        <p:nvSpPr>
          <p:cNvPr id="11291" name="Text Box 16"/>
          <p:cNvSpPr txBox="1">
            <a:spLocks noChangeArrowheads="1"/>
          </p:cNvSpPr>
          <p:nvPr/>
        </p:nvSpPr>
        <p:spPr bwMode="auto">
          <a:xfrm rot="16200000">
            <a:off x="-772007" y="1977094"/>
            <a:ext cx="2573512" cy="277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1200" b="1">
                <a:latin typeface="Arial" charset="0"/>
              </a:rPr>
              <a:t>Assignment probability</a:t>
            </a:r>
          </a:p>
        </p:txBody>
      </p:sp>
      <p:sp>
        <p:nvSpPr>
          <p:cNvPr id="16" name="Text Box 76"/>
          <p:cNvSpPr txBox="1">
            <a:spLocks noChangeArrowheads="1"/>
          </p:cNvSpPr>
          <p:nvPr/>
        </p:nvSpPr>
        <p:spPr bwMode="auto">
          <a:xfrm>
            <a:off x="1066800" y="3810000"/>
            <a:ext cx="691356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2000" dirty="0"/>
              <a:t>Pairwise R</a:t>
            </a:r>
            <a:r>
              <a:rPr lang="en-US" sz="1400" dirty="0"/>
              <a:t>ST</a:t>
            </a:r>
          </a:p>
        </p:txBody>
      </p:sp>
      <p:sp>
        <p:nvSpPr>
          <p:cNvPr id="2" name="Rectangle 1"/>
          <p:cNvSpPr/>
          <p:nvPr/>
        </p:nvSpPr>
        <p:spPr>
          <a:xfrm>
            <a:off x="228600" y="5791200"/>
            <a:ext cx="8703280" cy="400110"/>
          </a:xfrm>
          <a:prstGeom prst="rect">
            <a:avLst/>
          </a:prstGeom>
        </p:spPr>
        <p:txBody>
          <a:bodyPr wrap="square">
            <a:spAutoFit/>
          </a:bodyPr>
          <a:lstStyle/>
          <a:p>
            <a:pPr algn="ctr">
              <a:defRPr/>
            </a:pPr>
            <a:r>
              <a:rPr lang="en-US" sz="2000" b="1" u="sng" dirty="0">
                <a:solidFill>
                  <a:srgbClr val="FF0000"/>
                </a:solidFill>
              </a:rPr>
              <a:t>S</a:t>
            </a:r>
            <a:r>
              <a:rPr lang="en-US" sz="2000" b="1" u="sng" dirty="0" smtClean="0">
                <a:solidFill>
                  <a:srgbClr val="FF0000"/>
                </a:solidFill>
              </a:rPr>
              <a:t>ignificant </a:t>
            </a:r>
            <a:r>
              <a:rPr lang="en-US" sz="2000" b="1" u="sng" dirty="0"/>
              <a:t>genetic differentiation among </a:t>
            </a:r>
            <a:r>
              <a:rPr lang="en-US" sz="2000" b="1" u="sng" dirty="0" smtClean="0"/>
              <a:t>deep and shallow populations</a:t>
            </a:r>
            <a:endParaRPr lang="en-US" sz="2000" b="1" u="sng" dirty="0">
              <a:solidFill>
                <a:srgbClr val="FF0000"/>
              </a:solidFill>
            </a:endParaRPr>
          </a:p>
        </p:txBody>
      </p:sp>
    </p:spTree>
    <p:extLst>
      <p:ext uri="{BB962C8B-B14F-4D97-AF65-F5344CB8AC3E}">
        <p14:creationId xmlns:p14="http://schemas.microsoft.com/office/powerpoint/2010/main" val="172183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28689" y="3733800"/>
            <a:ext cx="7298487" cy="2555109"/>
            <a:chOff x="928689" y="3733800"/>
            <a:chExt cx="7298487" cy="2555109"/>
          </a:xfrm>
        </p:grpSpPr>
        <p:pic>
          <p:nvPicPr>
            <p:cNvPr id="13330" name="Picture 3" descr="C:\Users\Xaymara\Desktop\Msats files\CREATE files data 2_24_12\usvibydepth\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3236" y="3908612"/>
              <a:ext cx="7073940" cy="229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1" name="Rectangle 4"/>
            <p:cNvSpPr>
              <a:spLocks noChangeArrowheads="1"/>
            </p:cNvSpPr>
            <p:nvPr/>
          </p:nvSpPr>
          <p:spPr bwMode="auto">
            <a:xfrm>
              <a:off x="1261782" y="5974820"/>
              <a:ext cx="5646168" cy="314089"/>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sp>
          <p:nvSpPr>
            <p:cNvPr id="13332" name="Text Box 13"/>
            <p:cNvSpPr txBox="1">
              <a:spLocks noChangeArrowheads="1"/>
            </p:cNvSpPr>
            <p:nvPr/>
          </p:nvSpPr>
          <p:spPr bwMode="auto">
            <a:xfrm>
              <a:off x="3203465" y="5918020"/>
              <a:ext cx="1599093" cy="366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Mid (15-20m)</a:t>
              </a:r>
            </a:p>
          </p:txBody>
        </p:sp>
        <p:sp>
          <p:nvSpPr>
            <p:cNvPr id="13333" name="Text Box 15"/>
            <p:cNvSpPr txBox="1">
              <a:spLocks noChangeArrowheads="1"/>
            </p:cNvSpPr>
            <p:nvPr/>
          </p:nvSpPr>
          <p:spPr bwMode="auto">
            <a:xfrm>
              <a:off x="5413868" y="5913061"/>
              <a:ext cx="1588721" cy="366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Deep (&gt;25m)</a:t>
              </a:r>
            </a:p>
          </p:txBody>
        </p:sp>
        <p:sp>
          <p:nvSpPr>
            <p:cNvPr id="13334" name="Text Box 17"/>
            <p:cNvSpPr txBox="1">
              <a:spLocks noChangeArrowheads="1"/>
            </p:cNvSpPr>
            <p:nvPr/>
          </p:nvSpPr>
          <p:spPr bwMode="auto">
            <a:xfrm>
              <a:off x="1697005" y="5906564"/>
              <a:ext cx="1842847" cy="364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Shallow (&lt;10m)</a:t>
              </a:r>
            </a:p>
          </p:txBody>
        </p:sp>
        <p:sp>
          <p:nvSpPr>
            <p:cNvPr id="13335" name="TextBox 3"/>
            <p:cNvSpPr txBox="1">
              <a:spLocks noChangeArrowheads="1"/>
            </p:cNvSpPr>
            <p:nvPr/>
          </p:nvSpPr>
          <p:spPr bwMode="auto">
            <a:xfrm>
              <a:off x="1552770" y="3733800"/>
              <a:ext cx="2916359" cy="44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u="sng" dirty="0">
                  <a:latin typeface="Arial" charset="0"/>
                </a:rPr>
                <a:t>US Virgin Islands</a:t>
              </a:r>
            </a:p>
          </p:txBody>
        </p:sp>
        <p:sp>
          <p:nvSpPr>
            <p:cNvPr id="13329" name="Text Box 16"/>
            <p:cNvSpPr txBox="1">
              <a:spLocks noChangeArrowheads="1"/>
            </p:cNvSpPr>
            <p:nvPr/>
          </p:nvSpPr>
          <p:spPr bwMode="auto">
            <a:xfrm rot="16200000">
              <a:off x="4095" y="4887314"/>
              <a:ext cx="2087991" cy="23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900" b="1">
                  <a:latin typeface="Arial" charset="0"/>
                </a:rPr>
                <a:t>Assignment probability</a:t>
              </a:r>
            </a:p>
          </p:txBody>
        </p:sp>
      </p:grpSp>
      <p:grpSp>
        <p:nvGrpSpPr>
          <p:cNvPr id="13315" name="Group 4"/>
          <p:cNvGrpSpPr>
            <a:grpSpLocks/>
          </p:cNvGrpSpPr>
          <p:nvPr/>
        </p:nvGrpSpPr>
        <p:grpSpPr bwMode="auto">
          <a:xfrm>
            <a:off x="901700" y="1073150"/>
            <a:ext cx="8013700" cy="2432050"/>
            <a:chOff x="1092200" y="1009650"/>
            <a:chExt cx="7659688" cy="2270125"/>
          </a:xfrm>
        </p:grpSpPr>
        <p:grpSp>
          <p:nvGrpSpPr>
            <p:cNvPr id="13317" name="Group 2"/>
            <p:cNvGrpSpPr>
              <a:grpSpLocks/>
            </p:cNvGrpSpPr>
            <p:nvPr/>
          </p:nvGrpSpPr>
          <p:grpSpPr bwMode="auto">
            <a:xfrm>
              <a:off x="1320800" y="1009650"/>
              <a:ext cx="6772275" cy="2270125"/>
              <a:chOff x="1335087" y="1100963"/>
              <a:chExt cx="6619875" cy="2137267"/>
            </a:xfrm>
          </p:grpSpPr>
          <p:pic>
            <p:nvPicPr>
              <p:cNvPr id="13320" name="Picture 2" descr="C:\Users\Xaymara\Desktop\Msats files\CREATE files data 2_24_12\bdabydepth\K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5087" y="1275876"/>
                <a:ext cx="66198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Rectangle 4"/>
              <p:cNvSpPr>
                <a:spLocks noChangeArrowheads="1"/>
              </p:cNvSpPr>
              <p:nvPr/>
            </p:nvSpPr>
            <p:spPr bwMode="auto">
              <a:xfrm>
                <a:off x="1787638" y="2971131"/>
                <a:ext cx="5184917" cy="26114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sp>
            <p:nvSpPr>
              <p:cNvPr id="13322" name="Text Box 13"/>
              <p:cNvSpPr txBox="1">
                <a:spLocks noChangeArrowheads="1"/>
              </p:cNvSpPr>
              <p:nvPr/>
            </p:nvSpPr>
            <p:spPr bwMode="auto">
              <a:xfrm>
                <a:off x="3761771" y="2923905"/>
                <a:ext cx="1468459"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Mid (15-20m)</a:t>
                </a:r>
              </a:p>
            </p:txBody>
          </p:sp>
          <p:sp>
            <p:nvSpPr>
              <p:cNvPr id="13323" name="Text Box 15"/>
              <p:cNvSpPr txBox="1">
                <a:spLocks noChangeArrowheads="1"/>
              </p:cNvSpPr>
              <p:nvPr/>
            </p:nvSpPr>
            <p:spPr bwMode="auto">
              <a:xfrm>
                <a:off x="5586880" y="2933430"/>
                <a:ext cx="1458934"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Deep (&gt;25m)</a:t>
                </a:r>
              </a:p>
            </p:txBody>
          </p:sp>
          <p:sp>
            <p:nvSpPr>
              <p:cNvPr id="13324" name="Text Box 17"/>
              <p:cNvSpPr txBox="1">
                <a:spLocks noChangeArrowheads="1"/>
              </p:cNvSpPr>
              <p:nvPr/>
            </p:nvSpPr>
            <p:spPr bwMode="auto">
              <a:xfrm>
                <a:off x="2214602" y="2914380"/>
                <a:ext cx="1692300"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Shallow (&lt;10m)</a:t>
                </a:r>
              </a:p>
            </p:txBody>
          </p:sp>
          <p:sp>
            <p:nvSpPr>
              <p:cNvPr id="13325" name="TextBox 3"/>
              <p:cNvSpPr txBox="1">
                <a:spLocks noChangeArrowheads="1"/>
              </p:cNvSpPr>
              <p:nvPr/>
            </p:nvSpPr>
            <p:spPr bwMode="auto">
              <a:xfrm>
                <a:off x="1701983" y="1100963"/>
                <a:ext cx="2678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u="sng" dirty="0">
                    <a:latin typeface="Arial" charset="0"/>
                  </a:rPr>
                  <a:t>Bermuda</a:t>
                </a:r>
              </a:p>
            </p:txBody>
          </p:sp>
        </p:grpSp>
        <p:sp>
          <p:nvSpPr>
            <p:cNvPr id="13318" name="Text Box 16"/>
            <p:cNvSpPr txBox="1">
              <a:spLocks noChangeArrowheads="1"/>
            </p:cNvSpPr>
            <p:nvPr/>
          </p:nvSpPr>
          <p:spPr bwMode="auto">
            <a:xfrm rot="-5400000">
              <a:off x="250825" y="2063750"/>
              <a:ext cx="19113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900" b="1">
                  <a:latin typeface="Arial" charset="0"/>
                </a:rPr>
                <a:t>Assignment probability</a:t>
              </a:r>
            </a:p>
          </p:txBody>
        </p:sp>
        <p:sp>
          <p:nvSpPr>
            <p:cNvPr id="13319" name="TextBox 21"/>
            <p:cNvSpPr txBox="1">
              <a:spLocks noChangeArrowheads="1"/>
            </p:cNvSpPr>
            <p:nvPr/>
          </p:nvSpPr>
          <p:spPr bwMode="auto">
            <a:xfrm>
              <a:off x="7772400" y="1606981"/>
              <a:ext cx="979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b="1" dirty="0"/>
            </a:p>
          </p:txBody>
        </p:sp>
      </p:grpSp>
      <p:sp>
        <p:nvSpPr>
          <p:cNvPr id="13316" name="Rectangle 23"/>
          <p:cNvSpPr>
            <a:spLocks noChangeArrowheads="1"/>
          </p:cNvSpPr>
          <p:nvPr/>
        </p:nvSpPr>
        <p:spPr bwMode="auto">
          <a:xfrm>
            <a:off x="457200" y="311150"/>
            <a:ext cx="8229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600" b="1" i="1" u="sng" dirty="0"/>
              <a:t>M. </a:t>
            </a:r>
            <a:r>
              <a:rPr lang="en-US" sz="2600" b="1" i="1" u="sng" dirty="0" err="1"/>
              <a:t>cavernosa</a:t>
            </a:r>
            <a:r>
              <a:rPr lang="en-US" sz="2600" b="1" u="sng" dirty="0"/>
              <a:t> results by depth </a:t>
            </a:r>
          </a:p>
        </p:txBody>
      </p:sp>
    </p:spTree>
    <p:extLst>
      <p:ext uri="{BB962C8B-B14F-4D97-AF65-F5344CB8AC3E}">
        <p14:creationId xmlns:p14="http://schemas.microsoft.com/office/powerpoint/2010/main" val="390172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74638"/>
            <a:ext cx="9144000" cy="792162"/>
          </a:xfrm>
        </p:spPr>
        <p:txBody>
          <a:bodyPr>
            <a:normAutofit/>
          </a:bodyPr>
          <a:lstStyle/>
          <a:p>
            <a:pPr eaLnBrk="1" hangingPunct="1"/>
            <a:r>
              <a:rPr lang="en-US" sz="2600" b="1" u="sng" dirty="0" smtClean="0">
                <a:solidFill>
                  <a:srgbClr val="FF0000"/>
                </a:solidFill>
              </a:rPr>
              <a:t>No depth zonation </a:t>
            </a:r>
            <a:r>
              <a:rPr lang="en-US" sz="2600" b="1" u="sng" dirty="0" smtClean="0"/>
              <a:t>in the algal </a:t>
            </a:r>
            <a:r>
              <a:rPr lang="en-US" sz="2600" b="1" u="sng" dirty="0" err="1" smtClean="0"/>
              <a:t>symbionts</a:t>
            </a:r>
            <a:r>
              <a:rPr lang="en-US" sz="2600" b="1" u="sng" dirty="0" smtClean="0"/>
              <a:t> of </a:t>
            </a:r>
            <a:r>
              <a:rPr lang="en-US" sz="2600" b="1" i="1" u="sng" dirty="0" smtClean="0"/>
              <a:t>M. </a:t>
            </a:r>
            <a:r>
              <a:rPr lang="en-US" sz="2600" b="1" i="1" u="sng" dirty="0" err="1" smtClean="0"/>
              <a:t>cavernosa</a:t>
            </a:r>
            <a:endParaRPr lang="en-US" sz="2600" b="1" i="1" u="sng" dirty="0" smtClean="0"/>
          </a:p>
        </p:txBody>
      </p:sp>
      <p:sp>
        <p:nvSpPr>
          <p:cNvPr id="9" name="Rectangle 6"/>
          <p:cNvSpPr txBox="1">
            <a:spLocks noChangeArrowheads="1"/>
          </p:cNvSpPr>
          <p:nvPr/>
        </p:nvSpPr>
        <p:spPr bwMode="auto">
          <a:xfrm>
            <a:off x="228600" y="4267200"/>
            <a:ext cx="8915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200" dirty="0" smtClean="0"/>
              <a:t>At all locations, </a:t>
            </a:r>
            <a:r>
              <a:rPr lang="en-US" sz="2200" dirty="0" smtClean="0">
                <a:solidFill>
                  <a:srgbClr val="FF0000"/>
                </a:solidFill>
              </a:rPr>
              <a:t>shallow</a:t>
            </a:r>
            <a:r>
              <a:rPr lang="en-US" sz="2200" dirty="0" smtClean="0"/>
              <a:t> and </a:t>
            </a:r>
            <a:r>
              <a:rPr lang="en-US" sz="2200" dirty="0" smtClean="0">
                <a:solidFill>
                  <a:srgbClr val="FF0000"/>
                </a:solidFill>
              </a:rPr>
              <a:t>deep</a:t>
            </a:r>
            <a:r>
              <a:rPr lang="en-US" sz="2200" dirty="0" smtClean="0"/>
              <a:t> colonies are dominated by </a:t>
            </a:r>
            <a:r>
              <a:rPr lang="en-US" sz="2200" i="1" dirty="0" err="1" smtClean="0">
                <a:solidFill>
                  <a:srgbClr val="FF0000"/>
                </a:solidFill>
              </a:rPr>
              <a:t>Symbiodinium</a:t>
            </a:r>
            <a:r>
              <a:rPr lang="en-US" sz="2200" i="1" dirty="0" smtClean="0">
                <a:solidFill>
                  <a:srgbClr val="FF0000"/>
                </a:solidFill>
              </a:rPr>
              <a:t> </a:t>
            </a:r>
            <a:r>
              <a:rPr lang="en-US" sz="2200" dirty="0" smtClean="0">
                <a:solidFill>
                  <a:srgbClr val="FF0000"/>
                </a:solidFill>
              </a:rPr>
              <a:t>C3</a:t>
            </a:r>
          </a:p>
          <a:p>
            <a:pPr>
              <a:defRPr/>
            </a:pPr>
            <a:endParaRPr lang="en-US" sz="2000" dirty="0" smtClean="0"/>
          </a:p>
          <a:p>
            <a:pPr marL="0" lvl="1" indent="0">
              <a:buFont typeface="Arial" charset="0"/>
              <a:buNone/>
              <a:defRPr/>
            </a:pPr>
            <a:r>
              <a:rPr lang="en-US" sz="2000" b="1" u="sng" dirty="0" smtClean="0"/>
              <a:t>Ecology of </a:t>
            </a:r>
            <a:r>
              <a:rPr lang="en-US" sz="2000" b="1" u="sng" dirty="0"/>
              <a:t>symbiosis </a:t>
            </a:r>
            <a:r>
              <a:rPr lang="en-US" sz="2000" b="1" u="sng" dirty="0" smtClean="0"/>
              <a:t>is </a:t>
            </a:r>
            <a:r>
              <a:rPr lang="en-US" sz="2000" b="1" u="sng" dirty="0">
                <a:solidFill>
                  <a:srgbClr val="FF0000"/>
                </a:solidFill>
              </a:rPr>
              <a:t>NOT a limiting factor </a:t>
            </a:r>
            <a:r>
              <a:rPr lang="en-US" sz="2000" b="1" u="sng" dirty="0"/>
              <a:t>for vertical </a:t>
            </a:r>
            <a:r>
              <a:rPr lang="en-US" sz="2000" b="1" u="sng" dirty="0" smtClean="0"/>
              <a:t>connectivity in this species</a:t>
            </a:r>
            <a:endParaRPr lang="en-US" sz="2000" b="1" u="sng" dirty="0"/>
          </a:p>
          <a:p>
            <a:pPr>
              <a:defRPr/>
            </a:pPr>
            <a:endParaRPr lang="en-US" sz="2200" b="1" i="1" dirty="0" smtClean="0"/>
          </a:p>
          <a:p>
            <a:pPr marL="0" indent="0">
              <a:buFont typeface="Arial" charset="0"/>
              <a:buNone/>
              <a:defRPr/>
            </a:pPr>
            <a:endParaRPr lang="en-US" sz="2200" dirty="0">
              <a:solidFill>
                <a:srgbClr val="FF0000"/>
              </a:solidFill>
            </a:endParaRPr>
          </a:p>
        </p:txBody>
      </p:sp>
      <p:grpSp>
        <p:nvGrpSpPr>
          <p:cNvPr id="2" name="Group 1"/>
          <p:cNvGrpSpPr/>
          <p:nvPr/>
        </p:nvGrpSpPr>
        <p:grpSpPr>
          <a:xfrm>
            <a:off x="679452" y="1354139"/>
            <a:ext cx="8007348" cy="2481261"/>
            <a:chOff x="679452" y="1354139"/>
            <a:chExt cx="8007348" cy="2481261"/>
          </a:xfrm>
        </p:grpSpPr>
        <p:pic>
          <p:nvPicPr>
            <p:cNvPr id="14341" name="Picture 4"/>
            <p:cNvPicPr>
              <a:picLocks noChangeAspect="1" noChangeArrowheads="1"/>
            </p:cNvPicPr>
            <p:nvPr/>
          </p:nvPicPr>
          <p:blipFill>
            <a:blip r:embed="rId3">
              <a:extLst>
                <a:ext uri="{28A0092B-C50C-407E-A947-70E740481C1C}">
                  <a14:useLocalDpi xmlns:a14="http://schemas.microsoft.com/office/drawing/2010/main" val="0"/>
                </a:ext>
              </a:extLst>
            </a:blip>
            <a:srcRect t="2" r="1212" b="7651"/>
            <a:stretch>
              <a:fillRect/>
            </a:stretch>
          </p:blipFill>
          <p:spPr bwMode="auto">
            <a:xfrm>
              <a:off x="1152949" y="1354139"/>
              <a:ext cx="6019376" cy="2481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p:nvPr/>
          </p:nvCxnSpPr>
          <p:spPr bwMode="auto">
            <a:xfrm>
              <a:off x="1181100" y="2806700"/>
              <a:ext cx="238125" cy="190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bwMode="auto">
            <a:xfrm>
              <a:off x="1162050" y="3378200"/>
              <a:ext cx="238125" cy="190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4" name="TextBox 14"/>
            <p:cNvSpPr txBox="1">
              <a:spLocks noChangeArrowheads="1"/>
            </p:cNvSpPr>
            <p:nvPr/>
          </p:nvSpPr>
          <p:spPr bwMode="auto">
            <a:xfrm>
              <a:off x="803276" y="2590800"/>
              <a:ext cx="4857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C3</a:t>
              </a:r>
              <a:endParaRPr lang="en-US" sz="2000" dirty="0"/>
            </a:p>
          </p:txBody>
        </p:sp>
        <p:sp>
          <p:nvSpPr>
            <p:cNvPr id="14345" name="TextBox 17"/>
            <p:cNvSpPr txBox="1">
              <a:spLocks noChangeArrowheads="1"/>
            </p:cNvSpPr>
            <p:nvPr/>
          </p:nvSpPr>
          <p:spPr bwMode="auto">
            <a:xfrm>
              <a:off x="679452" y="3181290"/>
              <a:ext cx="609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a:t>D1a</a:t>
              </a:r>
            </a:p>
          </p:txBody>
        </p:sp>
        <p:sp>
          <p:nvSpPr>
            <p:cNvPr id="14346" name="TextBox 25"/>
            <p:cNvSpPr txBox="1">
              <a:spLocks noChangeArrowheads="1"/>
            </p:cNvSpPr>
            <p:nvPr/>
          </p:nvSpPr>
          <p:spPr bwMode="auto">
            <a:xfrm>
              <a:off x="7134225" y="2446895"/>
              <a:ext cx="15525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a:t>DGGE typical profile</a:t>
              </a:r>
            </a:p>
          </p:txBody>
        </p:sp>
      </p:grpSp>
      <p:sp>
        <p:nvSpPr>
          <p:cNvPr id="14347" name="TextBox 18"/>
          <p:cNvSpPr txBox="1">
            <a:spLocks noChangeArrowheads="1"/>
          </p:cNvSpPr>
          <p:nvPr/>
        </p:nvSpPr>
        <p:spPr bwMode="auto">
          <a:xfrm rot="16200000">
            <a:off x="1222474" y="1385987"/>
            <a:ext cx="9048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400" dirty="0"/>
              <a:t>marker</a:t>
            </a:r>
          </a:p>
        </p:txBody>
      </p:sp>
    </p:spTree>
    <p:extLst>
      <p:ext uri="{BB962C8B-B14F-4D97-AF65-F5344CB8AC3E}">
        <p14:creationId xmlns:p14="http://schemas.microsoft.com/office/powerpoint/2010/main" val="1549875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blinds(horizontal)">
                                      <p:cBhvr>
                                        <p:cTn id="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92100"/>
            <a:ext cx="8229600" cy="546100"/>
          </a:xfrm>
        </p:spPr>
        <p:txBody>
          <a:bodyPr>
            <a:normAutofit/>
          </a:bodyPr>
          <a:lstStyle/>
          <a:p>
            <a:pPr eaLnBrk="1" hangingPunct="1"/>
            <a:r>
              <a:rPr lang="en-US" sz="2600" b="1" i="1" u="sng" dirty="0" smtClean="0"/>
              <a:t>P. </a:t>
            </a:r>
            <a:r>
              <a:rPr lang="en-US" sz="2600" b="1" i="1" u="sng" dirty="0" err="1" smtClean="0"/>
              <a:t>astreoides</a:t>
            </a:r>
            <a:r>
              <a:rPr lang="en-US" sz="2600" b="1" u="sng" dirty="0" smtClean="0"/>
              <a:t> </a:t>
            </a:r>
            <a:r>
              <a:rPr lang="en-US" sz="2600" b="1" u="sng" dirty="0" smtClean="0"/>
              <a:t>preliminary results</a:t>
            </a:r>
            <a:endParaRPr lang="en-US" sz="2600" b="1" u="sng" dirty="0" smtClean="0"/>
          </a:p>
        </p:txBody>
      </p:sp>
      <p:sp>
        <p:nvSpPr>
          <p:cNvPr id="19459" name="Rectangle 5"/>
          <p:cNvSpPr>
            <a:spLocks noChangeArrowheads="1"/>
          </p:cNvSpPr>
          <p:nvPr/>
        </p:nvSpPr>
        <p:spPr bwMode="auto">
          <a:xfrm>
            <a:off x="152400" y="1066800"/>
            <a:ext cx="87630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defRPr/>
            </a:pPr>
            <a:r>
              <a:rPr lang="en-US" sz="2200" b="1" dirty="0"/>
              <a:t>T</a:t>
            </a:r>
            <a:r>
              <a:rPr lang="en-US" sz="2200" b="1" dirty="0" smtClean="0"/>
              <a:t>o date, </a:t>
            </a:r>
            <a:r>
              <a:rPr lang="en-US" sz="2200" b="1" dirty="0"/>
              <a:t>5 </a:t>
            </a:r>
            <a:r>
              <a:rPr lang="en-US" sz="2200" b="1" dirty="0" smtClean="0"/>
              <a:t>markers developed useful </a:t>
            </a:r>
            <a:r>
              <a:rPr lang="en-US" sz="2200" b="1" dirty="0"/>
              <a:t>for proposed </a:t>
            </a:r>
            <a:r>
              <a:rPr lang="en-US" sz="2200" b="1" dirty="0" smtClean="0"/>
              <a:t>analyses (in HWE)</a:t>
            </a:r>
          </a:p>
          <a:p>
            <a:pPr>
              <a:spcBef>
                <a:spcPct val="20000"/>
              </a:spcBef>
              <a:defRPr/>
            </a:pPr>
            <a:endParaRPr lang="en-US" sz="2200" dirty="0" smtClean="0">
              <a:cs typeface="Arial" charset="0"/>
            </a:endParaRPr>
          </a:p>
          <a:p>
            <a:pPr marL="342900" indent="-342900">
              <a:spcBef>
                <a:spcPct val="20000"/>
              </a:spcBef>
              <a:buFontTx/>
              <a:buChar char="•"/>
              <a:defRPr/>
            </a:pPr>
            <a:r>
              <a:rPr lang="en-US" sz="2200" dirty="0" smtClean="0">
                <a:cs typeface="Arial" charset="0"/>
              </a:rPr>
              <a:t>Combined </a:t>
            </a:r>
            <a:r>
              <a:rPr lang="en-US" sz="2200" dirty="0">
                <a:cs typeface="Arial" charset="0"/>
              </a:rPr>
              <a:t>my </a:t>
            </a:r>
            <a:r>
              <a:rPr lang="en-US" sz="2200" dirty="0" smtClean="0">
                <a:cs typeface="Arial" charset="0"/>
              </a:rPr>
              <a:t>markers </a:t>
            </a:r>
            <a:r>
              <a:rPr lang="en-US" sz="2200" dirty="0">
                <a:cs typeface="Arial" charset="0"/>
              </a:rPr>
              <a:t>with 6</a:t>
            </a:r>
            <a:r>
              <a:rPr lang="en-US" sz="2200" dirty="0" smtClean="0">
                <a:cs typeface="Arial" charset="0"/>
              </a:rPr>
              <a:t> markers </a:t>
            </a:r>
            <a:r>
              <a:rPr lang="en-US" sz="2200" dirty="0">
                <a:cs typeface="Arial" charset="0"/>
              </a:rPr>
              <a:t>recently developed </a:t>
            </a:r>
            <a:r>
              <a:rPr lang="en-US" sz="2200" dirty="0" smtClean="0">
                <a:cs typeface="Arial" charset="0"/>
              </a:rPr>
              <a:t>by </a:t>
            </a:r>
            <a:r>
              <a:rPr lang="en-US" sz="2200" dirty="0" err="1">
                <a:cs typeface="Arial" charset="0"/>
              </a:rPr>
              <a:t>Matz</a:t>
            </a:r>
            <a:r>
              <a:rPr lang="en-US" sz="2200" dirty="0">
                <a:cs typeface="Arial" charset="0"/>
              </a:rPr>
              <a:t> lab (UC Austin) </a:t>
            </a:r>
          </a:p>
          <a:p>
            <a:pPr>
              <a:spcBef>
                <a:spcPct val="20000"/>
              </a:spcBef>
              <a:defRPr/>
            </a:pPr>
            <a:endParaRPr lang="en-US" sz="2000" dirty="0">
              <a:cs typeface="Arial" charset="0"/>
            </a:endParaRPr>
          </a:p>
        </p:txBody>
      </p:sp>
      <p:sp>
        <p:nvSpPr>
          <p:cNvPr id="10" name="Text Box 17"/>
          <p:cNvSpPr txBox="1">
            <a:spLocks noChangeArrowheads="1"/>
          </p:cNvSpPr>
          <p:nvPr/>
        </p:nvSpPr>
        <p:spPr bwMode="auto">
          <a:xfrm>
            <a:off x="497011" y="5498068"/>
            <a:ext cx="85707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b="1" u="sng" dirty="0" smtClean="0">
                <a:latin typeface="Arial" charset="0"/>
              </a:rPr>
              <a:t>RESULTS suggest the presence of at least </a:t>
            </a:r>
            <a:r>
              <a:rPr lang="en-US" b="1" u="sng" dirty="0" smtClean="0">
                <a:solidFill>
                  <a:srgbClr val="FF0000"/>
                </a:solidFill>
                <a:latin typeface="Arial" charset="0"/>
              </a:rPr>
              <a:t>4 populations</a:t>
            </a:r>
            <a:r>
              <a:rPr lang="en-US" b="1" u="sng" dirty="0" smtClean="0">
                <a:latin typeface="Arial" charset="0"/>
              </a:rPr>
              <a:t> in the Caribbean</a:t>
            </a:r>
            <a:endParaRPr lang="en-US" b="1" u="sng" dirty="0">
              <a:solidFill>
                <a:srgbClr val="FF0000"/>
              </a:solidFill>
              <a:latin typeface="Arial" charset="0"/>
            </a:endParaRPr>
          </a:p>
        </p:txBody>
      </p:sp>
      <p:grpSp>
        <p:nvGrpSpPr>
          <p:cNvPr id="2" name="Group 1"/>
          <p:cNvGrpSpPr/>
          <p:nvPr/>
        </p:nvGrpSpPr>
        <p:grpSpPr>
          <a:xfrm>
            <a:off x="573211" y="2689577"/>
            <a:ext cx="8050322" cy="2510216"/>
            <a:chOff x="573211" y="2689577"/>
            <a:chExt cx="8050322" cy="2510216"/>
          </a:xfrm>
        </p:grpSpPr>
        <p:pic>
          <p:nvPicPr>
            <p:cNvPr id="4" name="Picture 3" descr="C:\Users\Xaymara\Documents\Genotyping &amp; sequencing\Genotyping\Past genotypes\Genotypes markers combined K4.jpg"/>
            <p:cNvPicPr/>
            <p:nvPr/>
          </p:nvPicPr>
          <p:blipFill>
            <a:blip r:embed="rId3">
              <a:extLst>
                <a:ext uri="{28A0092B-C50C-407E-A947-70E740481C1C}">
                  <a14:useLocalDpi xmlns:a14="http://schemas.microsoft.com/office/drawing/2010/main" val="0"/>
                </a:ext>
              </a:extLst>
            </a:blip>
            <a:srcRect/>
            <a:stretch>
              <a:fillRect/>
            </a:stretch>
          </p:blipFill>
          <p:spPr bwMode="auto">
            <a:xfrm>
              <a:off x="573211" y="2689577"/>
              <a:ext cx="8037389" cy="2483427"/>
            </a:xfrm>
            <a:prstGeom prst="rect">
              <a:avLst/>
            </a:prstGeom>
            <a:noFill/>
            <a:ln>
              <a:noFill/>
            </a:ln>
          </p:spPr>
        </p:pic>
        <p:sp>
          <p:nvSpPr>
            <p:cNvPr id="5" name="Rectangle 31"/>
            <p:cNvSpPr>
              <a:spLocks noChangeArrowheads="1"/>
            </p:cNvSpPr>
            <p:nvPr/>
          </p:nvSpPr>
          <p:spPr bwMode="auto">
            <a:xfrm>
              <a:off x="1504352" y="4900520"/>
              <a:ext cx="5415342" cy="23011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6" name="Text Box 17"/>
            <p:cNvSpPr txBox="1">
              <a:spLocks noChangeArrowheads="1"/>
            </p:cNvSpPr>
            <p:nvPr/>
          </p:nvSpPr>
          <p:spPr bwMode="auto">
            <a:xfrm>
              <a:off x="1511067" y="4870612"/>
              <a:ext cx="1917933" cy="32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dirty="0">
                  <a:latin typeface="Arial" charset="0"/>
                </a:rPr>
                <a:t>FL shallow</a:t>
              </a:r>
            </a:p>
          </p:txBody>
        </p:sp>
        <p:sp>
          <p:nvSpPr>
            <p:cNvPr id="7" name="Text Box 17"/>
            <p:cNvSpPr txBox="1">
              <a:spLocks noChangeArrowheads="1"/>
            </p:cNvSpPr>
            <p:nvPr/>
          </p:nvSpPr>
          <p:spPr bwMode="auto">
            <a:xfrm>
              <a:off x="3187467" y="4870612"/>
              <a:ext cx="1917933" cy="32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dirty="0">
                  <a:latin typeface="Arial" charset="0"/>
                </a:rPr>
                <a:t>FL mid</a:t>
              </a:r>
            </a:p>
          </p:txBody>
        </p:sp>
        <p:sp>
          <p:nvSpPr>
            <p:cNvPr id="8" name="Text Box 17"/>
            <p:cNvSpPr txBox="1">
              <a:spLocks noChangeArrowheads="1"/>
            </p:cNvSpPr>
            <p:nvPr/>
          </p:nvSpPr>
          <p:spPr bwMode="auto">
            <a:xfrm>
              <a:off x="4178067" y="4865321"/>
              <a:ext cx="1917933" cy="32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dirty="0">
                  <a:latin typeface="Arial" charset="0"/>
                </a:rPr>
                <a:t>BDA shallow</a:t>
              </a:r>
            </a:p>
          </p:txBody>
        </p:sp>
        <p:sp>
          <p:nvSpPr>
            <p:cNvPr id="9" name="Text Box 17"/>
            <p:cNvSpPr txBox="1">
              <a:spLocks noChangeArrowheads="1"/>
            </p:cNvSpPr>
            <p:nvPr/>
          </p:nvSpPr>
          <p:spPr bwMode="auto">
            <a:xfrm>
              <a:off x="5622600" y="4860029"/>
              <a:ext cx="1088047" cy="32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BDA mid</a:t>
              </a:r>
            </a:p>
          </p:txBody>
        </p:sp>
        <p:sp>
          <p:nvSpPr>
            <p:cNvPr id="11" name="Rectangle 10"/>
            <p:cNvSpPr/>
            <p:nvPr/>
          </p:nvSpPr>
          <p:spPr bwMode="auto">
            <a:xfrm>
              <a:off x="6891338" y="4899954"/>
              <a:ext cx="1092200" cy="17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 Box 17"/>
            <p:cNvSpPr txBox="1">
              <a:spLocks noChangeArrowheads="1"/>
            </p:cNvSpPr>
            <p:nvPr/>
          </p:nvSpPr>
          <p:spPr bwMode="auto">
            <a:xfrm>
              <a:off x="6705600" y="4867215"/>
              <a:ext cx="1917933" cy="32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dirty="0">
                  <a:latin typeface="Arial" charset="0"/>
                </a:rPr>
                <a:t>USVI shallow</a:t>
              </a:r>
            </a:p>
          </p:txBody>
        </p:sp>
      </p:grpSp>
    </p:spTree>
    <p:extLst>
      <p:ext uri="{BB962C8B-B14F-4D97-AF65-F5344CB8AC3E}">
        <p14:creationId xmlns:p14="http://schemas.microsoft.com/office/powerpoint/2010/main" val="1529870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74638"/>
            <a:ext cx="91440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b="1" u="sng" dirty="0">
                <a:solidFill>
                  <a:srgbClr val="FF0000"/>
                </a:solidFill>
              </a:rPr>
              <a:t>D</a:t>
            </a:r>
            <a:r>
              <a:rPr lang="en-US" sz="2600" b="1" u="sng" dirty="0" smtClean="0">
                <a:solidFill>
                  <a:srgbClr val="FF0000"/>
                </a:solidFill>
              </a:rPr>
              <a:t>epth zonation </a:t>
            </a:r>
            <a:r>
              <a:rPr lang="en-US" sz="2600" b="1" u="sng" dirty="0" smtClean="0"/>
              <a:t>in algal </a:t>
            </a:r>
            <a:r>
              <a:rPr lang="en-US" sz="2600" b="1" u="sng" dirty="0" err="1" smtClean="0"/>
              <a:t>symbionts</a:t>
            </a:r>
            <a:r>
              <a:rPr lang="en-US" sz="2600" b="1" u="sng" dirty="0" smtClean="0"/>
              <a:t> of </a:t>
            </a:r>
            <a:r>
              <a:rPr lang="en-US" sz="2600" b="1" i="1" u="sng" dirty="0"/>
              <a:t>P</a:t>
            </a:r>
            <a:r>
              <a:rPr lang="en-US" sz="2600" b="1" i="1" u="sng" dirty="0" smtClean="0"/>
              <a:t>. </a:t>
            </a:r>
            <a:r>
              <a:rPr lang="en-US" sz="2600" b="1" i="1" u="sng" dirty="0" err="1" smtClean="0"/>
              <a:t>astreoides</a:t>
            </a:r>
            <a:endParaRPr lang="en-US" sz="2600" b="1" i="1" u="sng" dirty="0"/>
          </a:p>
        </p:txBody>
      </p:sp>
      <p:grpSp>
        <p:nvGrpSpPr>
          <p:cNvPr id="25" name="Group 24"/>
          <p:cNvGrpSpPr/>
          <p:nvPr/>
        </p:nvGrpSpPr>
        <p:grpSpPr>
          <a:xfrm>
            <a:off x="814219" y="1154187"/>
            <a:ext cx="7034381" cy="3833650"/>
            <a:chOff x="923139" y="1154187"/>
            <a:chExt cx="7034381" cy="3833650"/>
          </a:xfrm>
        </p:grpSpPr>
        <p:sp>
          <p:nvSpPr>
            <p:cNvPr id="10" name="TextBox 25"/>
            <p:cNvSpPr txBox="1">
              <a:spLocks noChangeArrowheads="1"/>
            </p:cNvSpPr>
            <p:nvPr/>
          </p:nvSpPr>
          <p:spPr bwMode="auto">
            <a:xfrm>
              <a:off x="923139" y="1295400"/>
              <a:ext cx="1667661" cy="46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a:t>DGGE </a:t>
              </a:r>
              <a:r>
                <a:rPr lang="en-US" sz="2000" dirty="0" smtClean="0"/>
                <a:t>profile</a:t>
              </a:r>
              <a:endParaRPr lang="en-US" sz="2000" dirty="0"/>
            </a:p>
          </p:txBody>
        </p:sp>
        <p:pic>
          <p:nvPicPr>
            <p:cNvPr id="3"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229" t="10114" r="4474" b="23176"/>
            <a:stretch/>
          </p:blipFill>
          <p:spPr bwMode="auto">
            <a:xfrm>
              <a:off x="2929179" y="1154187"/>
              <a:ext cx="4034289" cy="293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bwMode="auto">
            <a:xfrm>
              <a:off x="2508844" y="2262001"/>
              <a:ext cx="462956" cy="236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9" idx="1"/>
            </p:cNvCxnSpPr>
            <p:nvPr/>
          </p:nvCxnSpPr>
          <p:spPr bwMode="auto">
            <a:xfrm flipH="1">
              <a:off x="6784890" y="2714655"/>
              <a:ext cx="454110"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14"/>
            <p:cNvSpPr txBox="1">
              <a:spLocks noChangeArrowheads="1"/>
            </p:cNvSpPr>
            <p:nvPr/>
          </p:nvSpPr>
          <p:spPr bwMode="auto">
            <a:xfrm>
              <a:off x="2070159" y="2038290"/>
              <a:ext cx="5725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A4</a:t>
              </a:r>
              <a:endParaRPr lang="en-US" sz="2000" dirty="0"/>
            </a:p>
          </p:txBody>
        </p:sp>
        <p:sp>
          <p:nvSpPr>
            <p:cNvPr id="9" name="TextBox 17"/>
            <p:cNvSpPr txBox="1">
              <a:spLocks noChangeArrowheads="1"/>
            </p:cNvSpPr>
            <p:nvPr/>
          </p:nvSpPr>
          <p:spPr bwMode="auto">
            <a:xfrm>
              <a:off x="7239000" y="2514600"/>
              <a:ext cx="718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C1</a:t>
              </a:r>
              <a:endParaRPr lang="en-US" sz="2000" dirty="0"/>
            </a:p>
          </p:txBody>
        </p:sp>
        <p:cxnSp>
          <p:nvCxnSpPr>
            <p:cNvPr id="13" name="Straight Arrow Connector 12"/>
            <p:cNvCxnSpPr/>
            <p:nvPr/>
          </p:nvCxnSpPr>
          <p:spPr bwMode="auto">
            <a:xfrm>
              <a:off x="2301065" y="3681463"/>
              <a:ext cx="59453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7"/>
            <p:cNvSpPr txBox="1">
              <a:spLocks noChangeArrowheads="1"/>
            </p:cNvSpPr>
            <p:nvPr/>
          </p:nvSpPr>
          <p:spPr bwMode="auto">
            <a:xfrm>
              <a:off x="1887917" y="3499391"/>
              <a:ext cx="718520" cy="46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B1</a:t>
              </a:r>
              <a:endParaRPr lang="en-US" sz="2000" dirty="0"/>
            </a:p>
          </p:txBody>
        </p:sp>
        <p:sp>
          <p:nvSpPr>
            <p:cNvPr id="17" name="Left Brace 16"/>
            <p:cNvSpPr/>
            <p:nvPr/>
          </p:nvSpPr>
          <p:spPr>
            <a:xfrm rot="16200000">
              <a:off x="3522124" y="3618190"/>
              <a:ext cx="555095" cy="1395917"/>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8" name="Left Brace 17"/>
            <p:cNvSpPr/>
            <p:nvPr/>
          </p:nvSpPr>
          <p:spPr>
            <a:xfrm rot="16200000">
              <a:off x="5525162" y="3333968"/>
              <a:ext cx="555095" cy="1964361"/>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9" name="TextBox 25"/>
            <p:cNvSpPr txBox="1">
              <a:spLocks noChangeArrowheads="1"/>
            </p:cNvSpPr>
            <p:nvPr/>
          </p:nvSpPr>
          <p:spPr bwMode="auto">
            <a:xfrm>
              <a:off x="2614031" y="4524828"/>
              <a:ext cx="2948569" cy="46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Florida shallow/mid</a:t>
              </a:r>
              <a:endParaRPr lang="en-US" sz="2000" dirty="0"/>
            </a:p>
          </p:txBody>
        </p:sp>
        <p:sp>
          <p:nvSpPr>
            <p:cNvPr id="20" name="TextBox 25"/>
            <p:cNvSpPr txBox="1">
              <a:spLocks noChangeArrowheads="1"/>
            </p:cNvSpPr>
            <p:nvPr/>
          </p:nvSpPr>
          <p:spPr bwMode="auto">
            <a:xfrm>
              <a:off x="5035381" y="4519019"/>
              <a:ext cx="1667661" cy="46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dirty="0" smtClean="0"/>
                <a:t>Florida deep</a:t>
              </a:r>
              <a:endParaRPr lang="en-US" sz="2000" dirty="0"/>
            </a:p>
          </p:txBody>
        </p:sp>
      </p:grpSp>
      <p:sp>
        <p:nvSpPr>
          <p:cNvPr id="21" name="Rectangle 5"/>
          <p:cNvSpPr txBox="1">
            <a:spLocks noChangeArrowheads="1"/>
          </p:cNvSpPr>
          <p:nvPr/>
        </p:nvSpPr>
        <p:spPr>
          <a:xfrm>
            <a:off x="160580" y="5257800"/>
            <a:ext cx="8674100" cy="1524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smtClean="0"/>
              <a:t>Preliminary analyses show </a:t>
            </a:r>
            <a:r>
              <a:rPr lang="en-US" sz="2200" dirty="0" smtClean="0">
                <a:solidFill>
                  <a:srgbClr val="FF0000"/>
                </a:solidFill>
              </a:rPr>
              <a:t>differences </a:t>
            </a:r>
            <a:r>
              <a:rPr lang="en-US" sz="2200" dirty="0" smtClean="0"/>
              <a:t>in algal </a:t>
            </a:r>
            <a:r>
              <a:rPr lang="en-US" sz="2200" dirty="0" err="1" smtClean="0"/>
              <a:t>symbionts</a:t>
            </a:r>
            <a:r>
              <a:rPr lang="en-US" sz="2200" dirty="0" smtClean="0"/>
              <a:t> by </a:t>
            </a:r>
            <a:r>
              <a:rPr lang="en-US" sz="2200" dirty="0" smtClean="0">
                <a:solidFill>
                  <a:srgbClr val="FF0000"/>
                </a:solidFill>
              </a:rPr>
              <a:t>depth</a:t>
            </a:r>
          </a:p>
          <a:p>
            <a:pPr lvl="1"/>
            <a:r>
              <a:rPr lang="en-US" sz="2000" b="1" dirty="0" smtClean="0">
                <a:solidFill>
                  <a:srgbClr val="FF0000"/>
                </a:solidFill>
              </a:rPr>
              <a:t>Maternal transmission </a:t>
            </a:r>
            <a:r>
              <a:rPr lang="en-US" sz="2000" b="1" dirty="0" smtClean="0"/>
              <a:t>of </a:t>
            </a:r>
            <a:r>
              <a:rPr lang="en-US" sz="2000" b="1" dirty="0" err="1" smtClean="0"/>
              <a:t>symbionts</a:t>
            </a:r>
            <a:r>
              <a:rPr lang="en-US" sz="2000" b="1" dirty="0" smtClean="0"/>
              <a:t> might further limit connectivity in brooding species</a:t>
            </a:r>
          </a:p>
          <a:p>
            <a:endParaRPr lang="en-US" sz="2200" dirty="0" smtClean="0">
              <a:solidFill>
                <a:srgbClr val="FF0000"/>
              </a:solidFill>
            </a:endParaRPr>
          </a:p>
          <a:p>
            <a:pPr>
              <a:buFontTx/>
              <a:buNone/>
            </a:pPr>
            <a:endParaRPr lang="en-US" sz="2000" dirty="0"/>
          </a:p>
        </p:txBody>
      </p:sp>
    </p:spTree>
    <p:extLst>
      <p:ext uri="{BB962C8B-B14F-4D97-AF65-F5344CB8AC3E}">
        <p14:creationId xmlns:p14="http://schemas.microsoft.com/office/powerpoint/2010/main" val="270618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533400" y="198438"/>
            <a:ext cx="82296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600" b="1" u="sng" dirty="0" smtClean="0"/>
              <a:t>Conclusions</a:t>
            </a:r>
            <a:endParaRPr lang="en-US" sz="2600" b="1" i="1" u="sng" dirty="0"/>
          </a:p>
        </p:txBody>
      </p:sp>
      <p:sp>
        <p:nvSpPr>
          <p:cNvPr id="59397" name="Rectangle 5"/>
          <p:cNvSpPr>
            <a:spLocks noGrp="1" noChangeArrowheads="1"/>
          </p:cNvSpPr>
          <p:nvPr>
            <p:ph type="body" idx="1"/>
          </p:nvPr>
        </p:nvSpPr>
        <p:spPr>
          <a:xfrm>
            <a:off x="152400" y="977900"/>
            <a:ext cx="8775700" cy="6108700"/>
          </a:xfrm>
        </p:spPr>
        <p:txBody>
          <a:bodyPr/>
          <a:lstStyle/>
          <a:p>
            <a:pPr eaLnBrk="1" hangingPunct="1">
              <a:buFont typeface="Arial" charset="0"/>
              <a:buChar char="•"/>
              <a:defRPr/>
            </a:pPr>
            <a:r>
              <a:rPr lang="en-US" sz="2000" b="1" dirty="0" smtClean="0"/>
              <a:t>Results for </a:t>
            </a:r>
            <a:r>
              <a:rPr lang="en-US" sz="2000" b="1" i="1" dirty="0" smtClean="0"/>
              <a:t>M. </a:t>
            </a:r>
            <a:r>
              <a:rPr lang="en-US" sz="2000" b="1" i="1" dirty="0" err="1" smtClean="0"/>
              <a:t>cavernosa</a:t>
            </a:r>
            <a:r>
              <a:rPr lang="en-US" sz="2000" b="1" i="1" dirty="0" smtClean="0"/>
              <a:t> </a:t>
            </a:r>
            <a:r>
              <a:rPr lang="en-US" sz="2000" b="1" dirty="0" smtClean="0"/>
              <a:t>suggests no significant genetic differentiation among populations separated by </a:t>
            </a:r>
            <a:r>
              <a:rPr lang="en-US" sz="2000" b="1" dirty="0" smtClean="0">
                <a:solidFill>
                  <a:srgbClr val="FF0000"/>
                </a:solidFill>
              </a:rPr>
              <a:t>depth</a:t>
            </a:r>
            <a:r>
              <a:rPr lang="en-US" sz="2000" b="1" dirty="0"/>
              <a:t> </a:t>
            </a:r>
            <a:r>
              <a:rPr lang="en-US" sz="2000" b="1" dirty="0" smtClean="0"/>
              <a:t>except in </a:t>
            </a:r>
            <a:r>
              <a:rPr lang="en-US" sz="2000" b="1" dirty="0" smtClean="0">
                <a:solidFill>
                  <a:srgbClr val="FF0000"/>
                </a:solidFill>
              </a:rPr>
              <a:t>Florida</a:t>
            </a:r>
          </a:p>
          <a:p>
            <a:pPr lvl="1" eaLnBrk="1" hangingPunct="1">
              <a:buFont typeface="Arial" charset="0"/>
              <a:buChar char="–"/>
              <a:defRPr/>
            </a:pPr>
            <a:r>
              <a:rPr lang="en-US" sz="1800" dirty="0" smtClean="0"/>
              <a:t>1</a:t>
            </a:r>
            <a:r>
              <a:rPr lang="en-US" sz="1800" baseline="30000" dirty="0" smtClean="0"/>
              <a:t>st</a:t>
            </a:r>
            <a:r>
              <a:rPr lang="en-US" sz="1800" dirty="0" smtClean="0"/>
              <a:t> evidence of </a:t>
            </a:r>
            <a:r>
              <a:rPr lang="en-US" sz="1800" u="sng" dirty="0" smtClean="0">
                <a:solidFill>
                  <a:srgbClr val="FF0000"/>
                </a:solidFill>
              </a:rPr>
              <a:t>vertical connectivity</a:t>
            </a:r>
            <a:r>
              <a:rPr lang="en-US" sz="1800" dirty="0" smtClean="0">
                <a:solidFill>
                  <a:srgbClr val="FF0000"/>
                </a:solidFill>
              </a:rPr>
              <a:t> </a:t>
            </a:r>
            <a:r>
              <a:rPr lang="en-US" sz="1800" dirty="0" smtClean="0"/>
              <a:t>in a Caribbean coral or in a broadcasting </a:t>
            </a:r>
            <a:r>
              <a:rPr lang="en-US" sz="1800" dirty="0" smtClean="0"/>
              <a:t>spp.</a:t>
            </a:r>
          </a:p>
          <a:p>
            <a:pPr lvl="1" eaLnBrk="1" hangingPunct="1">
              <a:buFont typeface="Arial" charset="0"/>
              <a:buChar char="–"/>
              <a:defRPr/>
            </a:pPr>
            <a:r>
              <a:rPr lang="en-US" sz="1800" dirty="0" smtClean="0"/>
              <a:t>No </a:t>
            </a:r>
            <a:r>
              <a:rPr lang="en-US" sz="1800" dirty="0"/>
              <a:t>evidence for </a:t>
            </a:r>
            <a:r>
              <a:rPr lang="en-US" sz="1800" dirty="0">
                <a:solidFill>
                  <a:srgbClr val="FF0000"/>
                </a:solidFill>
              </a:rPr>
              <a:t>depth zonation </a:t>
            </a:r>
            <a:r>
              <a:rPr lang="en-US" sz="1800" dirty="0"/>
              <a:t>in </a:t>
            </a:r>
            <a:r>
              <a:rPr lang="en-US" sz="1800" dirty="0" smtClean="0"/>
              <a:t>algal </a:t>
            </a:r>
            <a:r>
              <a:rPr lang="en-US" sz="1800" dirty="0" err="1" smtClean="0"/>
              <a:t>symbionts</a:t>
            </a:r>
            <a:r>
              <a:rPr lang="en-US" sz="1800" dirty="0" smtClean="0"/>
              <a:t> of </a:t>
            </a:r>
            <a:r>
              <a:rPr lang="en-US" sz="1800" i="1" dirty="0" smtClean="0"/>
              <a:t>M. </a:t>
            </a:r>
            <a:r>
              <a:rPr lang="en-US" sz="1800" i="1" dirty="0" err="1" smtClean="0"/>
              <a:t>cavernosa</a:t>
            </a:r>
            <a:r>
              <a:rPr lang="en-US" sz="1800" dirty="0" smtClean="0"/>
              <a:t>, as </a:t>
            </a:r>
            <a:r>
              <a:rPr lang="en-US" sz="1800" dirty="0"/>
              <a:t>most colonies </a:t>
            </a:r>
            <a:r>
              <a:rPr lang="en-US" sz="1800" dirty="0" smtClean="0"/>
              <a:t>hosted </a:t>
            </a:r>
            <a:r>
              <a:rPr lang="en-US" sz="1800" i="1" dirty="0" err="1" smtClean="0"/>
              <a:t>Symbiodinium</a:t>
            </a:r>
            <a:r>
              <a:rPr lang="en-US" sz="1800" dirty="0" smtClean="0"/>
              <a:t> </a:t>
            </a:r>
            <a:r>
              <a:rPr lang="en-US" sz="1800" dirty="0"/>
              <a:t>C3</a:t>
            </a:r>
          </a:p>
          <a:p>
            <a:pPr marL="0" indent="0" eaLnBrk="1" hangingPunct="1">
              <a:buNone/>
              <a:defRPr/>
            </a:pPr>
            <a:endParaRPr lang="en-US" sz="2000" b="1" dirty="0"/>
          </a:p>
          <a:p>
            <a:r>
              <a:rPr lang="en-US" sz="2000" b="1" dirty="0"/>
              <a:t>Preliminary analyses </a:t>
            </a:r>
            <a:r>
              <a:rPr lang="en-US" sz="2000" b="1" dirty="0" smtClean="0"/>
              <a:t>for </a:t>
            </a:r>
            <a:r>
              <a:rPr lang="en-US" sz="2000" b="1" i="1" dirty="0" smtClean="0"/>
              <a:t>P. </a:t>
            </a:r>
            <a:r>
              <a:rPr lang="en-US" sz="2000" b="1" i="1" dirty="0" err="1" smtClean="0"/>
              <a:t>astreoides</a:t>
            </a:r>
            <a:r>
              <a:rPr lang="en-US" sz="2000" b="1" i="1" dirty="0" smtClean="0"/>
              <a:t> </a:t>
            </a:r>
            <a:r>
              <a:rPr lang="en-US" sz="2000" b="1" dirty="0" smtClean="0"/>
              <a:t>show </a:t>
            </a:r>
            <a:r>
              <a:rPr lang="en-US" sz="2000" b="1" dirty="0">
                <a:solidFill>
                  <a:srgbClr val="FF0000"/>
                </a:solidFill>
              </a:rPr>
              <a:t>significant</a:t>
            </a:r>
            <a:r>
              <a:rPr lang="en-US" sz="2000" b="1" dirty="0"/>
              <a:t> genetic differentiation by </a:t>
            </a:r>
            <a:r>
              <a:rPr lang="en-US" sz="2000" b="1" dirty="0">
                <a:solidFill>
                  <a:srgbClr val="FF0000"/>
                </a:solidFill>
              </a:rPr>
              <a:t>geographic location </a:t>
            </a:r>
            <a:r>
              <a:rPr lang="en-US" sz="2000" b="1" dirty="0"/>
              <a:t>and </a:t>
            </a:r>
            <a:r>
              <a:rPr lang="en-US" sz="2000" b="1" dirty="0">
                <a:solidFill>
                  <a:srgbClr val="FF0000"/>
                </a:solidFill>
              </a:rPr>
              <a:t>depth</a:t>
            </a:r>
            <a:r>
              <a:rPr lang="en-US" sz="2000" b="1" dirty="0"/>
              <a:t>, as well as differences in </a:t>
            </a:r>
            <a:r>
              <a:rPr lang="en-US" sz="2000" b="1" dirty="0">
                <a:solidFill>
                  <a:srgbClr val="FF0000"/>
                </a:solidFill>
              </a:rPr>
              <a:t>algal </a:t>
            </a:r>
            <a:r>
              <a:rPr lang="en-US" sz="2000" b="1" dirty="0" err="1">
                <a:solidFill>
                  <a:srgbClr val="FF0000"/>
                </a:solidFill>
              </a:rPr>
              <a:t>symbionts</a:t>
            </a:r>
            <a:r>
              <a:rPr lang="en-US" sz="2000" b="1" dirty="0">
                <a:solidFill>
                  <a:srgbClr val="FF0000"/>
                </a:solidFill>
              </a:rPr>
              <a:t> </a:t>
            </a:r>
          </a:p>
          <a:p>
            <a:pPr lvl="1"/>
            <a:r>
              <a:rPr lang="en-US" sz="1800" u="sng" dirty="0">
                <a:solidFill>
                  <a:srgbClr val="FF0000"/>
                </a:solidFill>
              </a:rPr>
              <a:t>Limited role</a:t>
            </a:r>
            <a:r>
              <a:rPr lang="en-US" sz="1800" dirty="0">
                <a:solidFill>
                  <a:srgbClr val="FF0000"/>
                </a:solidFill>
              </a:rPr>
              <a:t> </a:t>
            </a:r>
            <a:r>
              <a:rPr lang="en-US" sz="1800" dirty="0"/>
              <a:t>of </a:t>
            </a:r>
            <a:r>
              <a:rPr lang="en-US" sz="1800" dirty="0" smtClean="0"/>
              <a:t>brooding species in </a:t>
            </a:r>
            <a:r>
              <a:rPr lang="en-US" sz="1800" dirty="0"/>
              <a:t>shallow reef recovery?</a:t>
            </a:r>
            <a:endParaRPr lang="en-US" sz="2000" dirty="0"/>
          </a:p>
          <a:p>
            <a:pPr marL="0" indent="0" eaLnBrk="1" hangingPunct="1">
              <a:buFont typeface="Arial" charset="0"/>
              <a:buNone/>
              <a:defRPr/>
            </a:pPr>
            <a:endParaRPr lang="en-US" sz="2000" dirty="0"/>
          </a:p>
          <a:p>
            <a:pPr marL="0" indent="0" eaLnBrk="1" hangingPunct="1">
              <a:buFont typeface="Arial" charset="0"/>
              <a:buNone/>
              <a:defRPr/>
            </a:pPr>
            <a:endParaRPr lang="en-US" sz="2000" dirty="0"/>
          </a:p>
          <a:p>
            <a:pPr marL="0" indent="0" eaLnBrk="1" hangingPunct="1">
              <a:buFont typeface="Arial" charset="0"/>
              <a:buNone/>
              <a:defRPr/>
            </a:pPr>
            <a:endParaRPr lang="en-US" sz="2000" b="1" i="1" dirty="0" smtClean="0"/>
          </a:p>
        </p:txBody>
      </p:sp>
      <p:grpSp>
        <p:nvGrpSpPr>
          <p:cNvPr id="4" name="Group 3"/>
          <p:cNvGrpSpPr>
            <a:grpSpLocks/>
          </p:cNvGrpSpPr>
          <p:nvPr/>
        </p:nvGrpSpPr>
        <p:grpSpPr bwMode="auto">
          <a:xfrm>
            <a:off x="215900" y="4495800"/>
            <a:ext cx="8712200" cy="1308100"/>
            <a:chOff x="-28575" y="3493114"/>
            <a:chExt cx="8712200" cy="1308100"/>
          </a:xfrm>
        </p:grpSpPr>
        <p:sp>
          <p:nvSpPr>
            <p:cNvPr id="5" name="Rectangle 4"/>
            <p:cNvSpPr/>
            <p:nvPr/>
          </p:nvSpPr>
          <p:spPr>
            <a:xfrm>
              <a:off x="-28575" y="3493114"/>
              <a:ext cx="8712200" cy="13081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3"/>
            <p:cNvSpPr>
              <a:spLocks noChangeArrowheads="1"/>
            </p:cNvSpPr>
            <p:nvPr/>
          </p:nvSpPr>
          <p:spPr bwMode="auto">
            <a:xfrm>
              <a:off x="82550" y="3740129"/>
              <a:ext cx="859155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a:t>Overall, findings partly support the Deep Reef </a:t>
              </a:r>
              <a:r>
                <a:rPr lang="en-US" sz="2000" b="1" dirty="0" err="1"/>
                <a:t>Refugia</a:t>
              </a:r>
              <a:r>
                <a:rPr lang="en-US" sz="2000" b="1" dirty="0"/>
                <a:t> Hypothesis but highlight the importance of both </a:t>
              </a:r>
              <a:r>
                <a:rPr lang="en-US" sz="2000" b="1" dirty="0">
                  <a:solidFill>
                    <a:srgbClr val="FF0000"/>
                  </a:solidFill>
                </a:rPr>
                <a:t>reproductive traits </a:t>
              </a:r>
              <a:r>
                <a:rPr lang="en-US" sz="2000" b="1" dirty="0"/>
                <a:t>and </a:t>
              </a:r>
              <a:r>
                <a:rPr lang="en-US" sz="2000" b="1" dirty="0">
                  <a:solidFill>
                    <a:srgbClr val="FF0000"/>
                  </a:solidFill>
                </a:rPr>
                <a:t>geographic location</a:t>
              </a:r>
            </a:p>
            <a:p>
              <a:endParaRPr lang="en-US" dirty="0"/>
            </a:p>
          </p:txBody>
        </p:sp>
      </p:grpSp>
    </p:spTree>
    <p:extLst>
      <p:ext uri="{BB962C8B-B14F-4D97-AF65-F5344CB8AC3E}">
        <p14:creationId xmlns:p14="http://schemas.microsoft.com/office/powerpoint/2010/main" val="2969883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939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39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39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39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9687" y="-63500"/>
            <a:ext cx="4456113" cy="1143000"/>
          </a:xfrm>
        </p:spPr>
        <p:txBody>
          <a:bodyPr/>
          <a:lstStyle/>
          <a:p>
            <a:pPr eaLnBrk="1" hangingPunct="1"/>
            <a:r>
              <a:rPr lang="en-US" sz="3600" u="sng" dirty="0" smtClean="0"/>
              <a:t>Thank you all…</a:t>
            </a:r>
          </a:p>
        </p:txBody>
      </p:sp>
      <p:sp>
        <p:nvSpPr>
          <p:cNvPr id="20483" name="Rectangle 3"/>
          <p:cNvSpPr>
            <a:spLocks noGrp="1" noChangeArrowheads="1"/>
          </p:cNvSpPr>
          <p:nvPr>
            <p:ph type="body" sz="half" idx="1"/>
          </p:nvPr>
        </p:nvSpPr>
        <p:spPr>
          <a:xfrm>
            <a:off x="304800" y="1054100"/>
            <a:ext cx="2590800" cy="5029200"/>
          </a:xfrm>
          <a:noFill/>
        </p:spPr>
        <p:txBody>
          <a:bodyPr>
            <a:normAutofit lnSpcReduction="10000"/>
          </a:bodyPr>
          <a:lstStyle/>
          <a:p>
            <a:pPr eaLnBrk="1" hangingPunct="1">
              <a:lnSpc>
                <a:spcPct val="80000"/>
              </a:lnSpc>
              <a:buFontTx/>
              <a:buNone/>
            </a:pPr>
            <a:r>
              <a:rPr lang="en-US" sz="1400" u="sng" dirty="0" smtClean="0"/>
              <a:t>Advisor</a:t>
            </a:r>
          </a:p>
          <a:p>
            <a:pPr eaLnBrk="1" hangingPunct="1">
              <a:lnSpc>
                <a:spcPct val="80000"/>
              </a:lnSpc>
              <a:buFontTx/>
              <a:buNone/>
            </a:pPr>
            <a:r>
              <a:rPr lang="en-US" sz="1400" dirty="0" smtClean="0"/>
              <a:t>Dr. Andrew Baker</a:t>
            </a:r>
            <a:r>
              <a:rPr lang="en-US" sz="1400" u="sng" dirty="0" smtClean="0"/>
              <a:t> </a:t>
            </a:r>
          </a:p>
          <a:p>
            <a:pPr eaLnBrk="1" hangingPunct="1">
              <a:lnSpc>
                <a:spcPct val="80000"/>
              </a:lnSpc>
              <a:buFontTx/>
              <a:buNone/>
            </a:pPr>
            <a:endParaRPr lang="en-US" sz="1400" u="sng" dirty="0" smtClean="0"/>
          </a:p>
          <a:p>
            <a:pPr eaLnBrk="1" hangingPunct="1">
              <a:lnSpc>
                <a:spcPct val="80000"/>
              </a:lnSpc>
              <a:buFontTx/>
              <a:buNone/>
            </a:pPr>
            <a:r>
              <a:rPr lang="en-US" sz="1400" u="sng" dirty="0" smtClean="0"/>
              <a:t>Committee members</a:t>
            </a:r>
          </a:p>
          <a:p>
            <a:pPr eaLnBrk="1" hangingPunct="1">
              <a:lnSpc>
                <a:spcPct val="80000"/>
              </a:lnSpc>
              <a:buFontTx/>
              <a:buNone/>
            </a:pPr>
            <a:r>
              <a:rPr lang="en-US" sz="1400" dirty="0" smtClean="0"/>
              <a:t>Dr. Diego Lirman</a:t>
            </a:r>
          </a:p>
          <a:p>
            <a:pPr eaLnBrk="1" hangingPunct="1">
              <a:lnSpc>
                <a:spcPct val="80000"/>
              </a:lnSpc>
              <a:buFontTx/>
              <a:buNone/>
            </a:pPr>
            <a:r>
              <a:rPr lang="en-US" sz="1400" dirty="0" smtClean="0"/>
              <a:t>Dr. Claire Paris</a:t>
            </a:r>
          </a:p>
          <a:p>
            <a:pPr eaLnBrk="1" hangingPunct="1">
              <a:lnSpc>
                <a:spcPct val="80000"/>
              </a:lnSpc>
              <a:buFontTx/>
              <a:buNone/>
            </a:pPr>
            <a:r>
              <a:rPr lang="en-US" sz="1400" dirty="0" smtClean="0"/>
              <a:t>Dr. Margie Oleksiak</a:t>
            </a:r>
          </a:p>
          <a:p>
            <a:pPr eaLnBrk="1" hangingPunct="1">
              <a:lnSpc>
                <a:spcPct val="80000"/>
              </a:lnSpc>
              <a:buFontTx/>
              <a:buNone/>
            </a:pPr>
            <a:r>
              <a:rPr lang="en-US" sz="1400" dirty="0" smtClean="0"/>
              <a:t>Dr. Margaret Miller</a:t>
            </a:r>
          </a:p>
          <a:p>
            <a:pPr eaLnBrk="1" hangingPunct="1">
              <a:lnSpc>
                <a:spcPct val="80000"/>
              </a:lnSpc>
              <a:buFontTx/>
              <a:buNone/>
            </a:pPr>
            <a:r>
              <a:rPr lang="en-US" sz="1400" dirty="0" smtClean="0"/>
              <a:t>Dr. </a:t>
            </a:r>
            <a:r>
              <a:rPr lang="en-US" sz="1400" dirty="0" err="1" smtClean="0"/>
              <a:t>Iliana</a:t>
            </a:r>
            <a:r>
              <a:rPr lang="en-US" sz="1400" dirty="0" smtClean="0"/>
              <a:t> </a:t>
            </a:r>
            <a:r>
              <a:rPr lang="en-US" sz="1400" dirty="0" err="1" smtClean="0"/>
              <a:t>Baums</a:t>
            </a:r>
            <a:endParaRPr lang="en-US" sz="1400" dirty="0" smtClean="0"/>
          </a:p>
          <a:p>
            <a:pPr eaLnBrk="1" hangingPunct="1">
              <a:lnSpc>
                <a:spcPct val="80000"/>
              </a:lnSpc>
              <a:buFontTx/>
              <a:buNone/>
            </a:pPr>
            <a:endParaRPr lang="en-US" sz="1400" u="sng" dirty="0" smtClean="0"/>
          </a:p>
          <a:p>
            <a:pPr eaLnBrk="1" hangingPunct="1">
              <a:lnSpc>
                <a:spcPct val="80000"/>
              </a:lnSpc>
              <a:buFontTx/>
              <a:buNone/>
            </a:pPr>
            <a:r>
              <a:rPr lang="en-US" sz="1400" u="sng" dirty="0" smtClean="0"/>
              <a:t>Lab members</a:t>
            </a:r>
          </a:p>
          <a:p>
            <a:pPr eaLnBrk="1" hangingPunct="1">
              <a:lnSpc>
                <a:spcPct val="80000"/>
              </a:lnSpc>
              <a:buFontTx/>
              <a:buNone/>
            </a:pPr>
            <a:r>
              <a:rPr lang="en-US" sz="1400" dirty="0" smtClean="0"/>
              <a:t>Ross Cunning</a:t>
            </a:r>
          </a:p>
          <a:p>
            <a:pPr eaLnBrk="1" hangingPunct="1">
              <a:lnSpc>
                <a:spcPct val="80000"/>
              </a:lnSpc>
              <a:buFontTx/>
              <a:buNone/>
            </a:pPr>
            <a:r>
              <a:rPr lang="en-US" sz="1400" dirty="0" smtClean="0"/>
              <a:t>Paul Jones</a:t>
            </a:r>
          </a:p>
          <a:p>
            <a:pPr eaLnBrk="1" hangingPunct="1">
              <a:lnSpc>
                <a:spcPct val="80000"/>
              </a:lnSpc>
              <a:buFontTx/>
              <a:buNone/>
            </a:pPr>
            <a:r>
              <a:rPr lang="en-US" sz="1400" dirty="0" smtClean="0"/>
              <a:t>Herman Wirshing</a:t>
            </a:r>
          </a:p>
          <a:p>
            <a:pPr eaLnBrk="1" hangingPunct="1">
              <a:lnSpc>
                <a:spcPct val="80000"/>
              </a:lnSpc>
              <a:buFontTx/>
              <a:buNone/>
            </a:pPr>
            <a:r>
              <a:rPr lang="en-US" sz="1400" dirty="0" smtClean="0"/>
              <a:t>Rachel Silverstein</a:t>
            </a:r>
          </a:p>
          <a:p>
            <a:pPr eaLnBrk="1" hangingPunct="1">
              <a:lnSpc>
                <a:spcPct val="80000"/>
              </a:lnSpc>
              <a:buFontTx/>
              <a:buNone/>
            </a:pPr>
            <a:r>
              <a:rPr lang="en-US" sz="1400" dirty="0" smtClean="0"/>
              <a:t>Rivah Winter</a:t>
            </a:r>
          </a:p>
          <a:p>
            <a:pPr eaLnBrk="1" hangingPunct="1">
              <a:lnSpc>
                <a:spcPct val="80000"/>
              </a:lnSpc>
              <a:buFontTx/>
              <a:buNone/>
            </a:pPr>
            <a:endParaRPr lang="en-US" sz="1400" dirty="0" smtClean="0"/>
          </a:p>
          <a:p>
            <a:pPr eaLnBrk="1" hangingPunct="1">
              <a:lnSpc>
                <a:spcPct val="80000"/>
              </a:lnSpc>
              <a:buFontTx/>
              <a:buNone/>
            </a:pPr>
            <a:r>
              <a:rPr lang="en-US" sz="1400" u="sng" dirty="0" smtClean="0"/>
              <a:t>Collaborators</a:t>
            </a:r>
          </a:p>
          <a:p>
            <a:pPr eaLnBrk="1" hangingPunct="1">
              <a:lnSpc>
                <a:spcPct val="80000"/>
              </a:lnSpc>
              <a:buFontTx/>
              <a:buNone/>
            </a:pPr>
            <a:r>
              <a:rPr lang="en-US" sz="1400" dirty="0" smtClean="0"/>
              <a:t>Tyler Smith (USVI) </a:t>
            </a:r>
          </a:p>
          <a:p>
            <a:pPr eaLnBrk="1" hangingPunct="1">
              <a:lnSpc>
                <a:spcPct val="80000"/>
              </a:lnSpc>
              <a:buFontTx/>
              <a:buNone/>
            </a:pPr>
            <a:r>
              <a:rPr lang="en-US" sz="1400" dirty="0" smtClean="0"/>
              <a:t>Kevin </a:t>
            </a:r>
            <a:r>
              <a:rPr lang="en-US" sz="1400" dirty="0" err="1" smtClean="0"/>
              <a:t>Feldheim</a:t>
            </a:r>
            <a:endParaRPr lang="en-US" sz="1400" dirty="0" smtClean="0"/>
          </a:p>
          <a:p>
            <a:pPr eaLnBrk="1" hangingPunct="1">
              <a:lnSpc>
                <a:spcPct val="80000"/>
              </a:lnSpc>
              <a:buFontTx/>
              <a:buNone/>
            </a:pPr>
            <a:r>
              <a:rPr lang="en-US" sz="1400" dirty="0" smtClean="0"/>
              <a:t>Ross Jones (BIOS)</a:t>
            </a:r>
          </a:p>
          <a:p>
            <a:pPr eaLnBrk="1" hangingPunct="1">
              <a:lnSpc>
                <a:spcPct val="80000"/>
              </a:lnSpc>
              <a:buFontTx/>
              <a:buNone/>
            </a:pPr>
            <a:r>
              <a:rPr lang="en-US" sz="1400" dirty="0" smtClean="0"/>
              <a:t>Flavia Nunes </a:t>
            </a:r>
          </a:p>
          <a:p>
            <a:pPr eaLnBrk="1" hangingPunct="1">
              <a:lnSpc>
                <a:spcPct val="80000"/>
              </a:lnSpc>
              <a:buFontTx/>
              <a:buNone/>
            </a:pPr>
            <a:r>
              <a:rPr lang="en-US" sz="1400" dirty="0" smtClean="0"/>
              <a:t>Carly Kenkel</a:t>
            </a:r>
          </a:p>
          <a:p>
            <a:pPr eaLnBrk="1" hangingPunct="1">
              <a:lnSpc>
                <a:spcPct val="80000"/>
              </a:lnSpc>
              <a:buFontTx/>
              <a:buNone/>
            </a:pPr>
            <a:r>
              <a:rPr lang="en-US" sz="1400" dirty="0" smtClean="0"/>
              <a:t>Sarah Davies</a:t>
            </a:r>
          </a:p>
          <a:p>
            <a:pPr eaLnBrk="1" hangingPunct="1">
              <a:lnSpc>
                <a:spcPct val="80000"/>
              </a:lnSpc>
              <a:buFontTx/>
              <a:buNone/>
            </a:pPr>
            <a:endParaRPr lang="en-US" sz="1400" dirty="0" smtClean="0"/>
          </a:p>
        </p:txBody>
      </p:sp>
      <p:sp>
        <p:nvSpPr>
          <p:cNvPr id="20484" name="Rectangle 4"/>
          <p:cNvSpPr>
            <a:spLocks noChangeArrowheads="1"/>
          </p:cNvSpPr>
          <p:nvPr/>
        </p:nvSpPr>
        <p:spPr bwMode="auto">
          <a:xfrm>
            <a:off x="2057400" y="1079500"/>
            <a:ext cx="2971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1400" u="sng" dirty="0"/>
              <a:t>Funding</a:t>
            </a:r>
            <a:endParaRPr lang="en-US" sz="1400" dirty="0"/>
          </a:p>
          <a:p>
            <a:pPr marL="342900" indent="-342900">
              <a:spcBef>
                <a:spcPct val="20000"/>
              </a:spcBef>
            </a:pPr>
            <a:r>
              <a:rPr lang="en-US" sz="1400" dirty="0"/>
              <a:t>Mote’s “Protect Our Reefs” grant</a:t>
            </a:r>
          </a:p>
          <a:p>
            <a:pPr marL="342900" indent="-342900">
              <a:spcBef>
                <a:spcPct val="20000"/>
              </a:spcBef>
            </a:pPr>
            <a:r>
              <a:rPr lang="en-US" sz="1400" dirty="0"/>
              <a:t>McKnight Doctoral Fellowship</a:t>
            </a:r>
          </a:p>
          <a:p>
            <a:pPr marL="342900" indent="-342900">
              <a:spcBef>
                <a:spcPct val="20000"/>
              </a:spcBef>
            </a:pPr>
            <a:r>
              <a:rPr lang="en-US" sz="1400" dirty="0"/>
              <a:t>NOAA’s LMRCSC</a:t>
            </a:r>
          </a:p>
          <a:p>
            <a:pPr marL="342900" indent="-342900">
              <a:spcBef>
                <a:spcPct val="20000"/>
              </a:spcBef>
            </a:pPr>
            <a:endParaRPr lang="en-US" sz="1400" dirty="0"/>
          </a:p>
          <a:p>
            <a:pPr marL="342900" indent="-342900">
              <a:spcBef>
                <a:spcPct val="20000"/>
              </a:spcBef>
            </a:pPr>
            <a:r>
              <a:rPr lang="en-US" sz="1400" u="sng" dirty="0"/>
              <a:t>Interns</a:t>
            </a:r>
          </a:p>
          <a:p>
            <a:pPr marL="342900" indent="-342900">
              <a:spcBef>
                <a:spcPct val="20000"/>
              </a:spcBef>
            </a:pPr>
            <a:r>
              <a:rPr lang="en-US" sz="1400" dirty="0"/>
              <a:t>Marisa Moon</a:t>
            </a:r>
          </a:p>
          <a:p>
            <a:pPr marL="342900" indent="-342900">
              <a:spcBef>
                <a:spcPct val="20000"/>
              </a:spcBef>
            </a:pPr>
            <a:r>
              <a:rPr lang="en-US" sz="1400" dirty="0"/>
              <a:t>Katie O’ Reilly</a:t>
            </a:r>
          </a:p>
          <a:p>
            <a:pPr marL="342900" indent="-342900">
              <a:spcBef>
                <a:spcPct val="20000"/>
              </a:spcBef>
            </a:pPr>
            <a:r>
              <a:rPr lang="en-US" sz="1400" dirty="0"/>
              <a:t>Naoko </a:t>
            </a:r>
            <a:r>
              <a:rPr lang="en-US" sz="1400" dirty="0" err="1"/>
              <a:t>Kurata</a:t>
            </a:r>
            <a:endParaRPr lang="en-US" sz="1400" dirty="0"/>
          </a:p>
          <a:p>
            <a:pPr marL="342900" indent="-342900">
              <a:spcBef>
                <a:spcPct val="20000"/>
              </a:spcBef>
            </a:pPr>
            <a:endParaRPr lang="en-US" sz="1400" dirty="0"/>
          </a:p>
          <a:p>
            <a:pPr marL="342900" indent="-342900">
              <a:spcBef>
                <a:spcPct val="20000"/>
              </a:spcBef>
            </a:pPr>
            <a:r>
              <a:rPr lang="en-US" sz="1400" u="sng" dirty="0"/>
              <a:t>Special thanks</a:t>
            </a:r>
          </a:p>
          <a:p>
            <a:pPr marL="342900" indent="-342900">
              <a:spcBef>
                <a:spcPct val="20000"/>
              </a:spcBef>
            </a:pPr>
            <a:r>
              <a:rPr lang="en-US" sz="1400" dirty="0"/>
              <a:t>Alexis Torres  </a:t>
            </a:r>
          </a:p>
          <a:p>
            <a:pPr marL="342900" indent="-342900">
              <a:spcBef>
                <a:spcPct val="20000"/>
              </a:spcBef>
            </a:pPr>
            <a:r>
              <a:rPr lang="en-US" sz="1400" dirty="0" err="1" smtClean="0"/>
              <a:t>Baums</a:t>
            </a:r>
            <a:r>
              <a:rPr lang="en-US" sz="1400" dirty="0" smtClean="0"/>
              <a:t> </a:t>
            </a:r>
            <a:r>
              <a:rPr lang="en-US" sz="1400" dirty="0"/>
              <a:t>lab (PSU)</a:t>
            </a:r>
          </a:p>
          <a:p>
            <a:pPr marL="342900" indent="-342900">
              <a:spcBef>
                <a:spcPct val="20000"/>
              </a:spcBef>
            </a:pPr>
            <a:r>
              <a:rPr lang="en-US" sz="1400" dirty="0" err="1"/>
              <a:t>Matz</a:t>
            </a:r>
            <a:r>
              <a:rPr lang="en-US" sz="1400" dirty="0"/>
              <a:t> lab (UC Austin)</a:t>
            </a:r>
          </a:p>
          <a:p>
            <a:pPr marL="342900" indent="-342900">
              <a:spcBef>
                <a:spcPct val="20000"/>
              </a:spcBef>
            </a:pPr>
            <a:r>
              <a:rPr lang="en-US" sz="1400" dirty="0"/>
              <a:t>RSMAS dive office</a:t>
            </a:r>
          </a:p>
          <a:p>
            <a:pPr marL="342900" indent="-342900">
              <a:spcBef>
                <a:spcPct val="20000"/>
              </a:spcBef>
            </a:pPr>
            <a:r>
              <a:rPr lang="en-US" sz="1400" dirty="0"/>
              <a:t>Dione Swanson</a:t>
            </a:r>
          </a:p>
          <a:p>
            <a:pPr marL="342900" indent="-342900">
              <a:spcBef>
                <a:spcPct val="20000"/>
              </a:spcBef>
            </a:pPr>
            <a:endParaRPr lang="en-US" sz="1400" dirty="0"/>
          </a:p>
          <a:p>
            <a:pPr marL="342900" indent="-342900">
              <a:spcBef>
                <a:spcPct val="20000"/>
              </a:spcBef>
            </a:pPr>
            <a:endParaRPr lang="en-US" sz="1400" dirty="0"/>
          </a:p>
        </p:txBody>
      </p:sp>
      <p:pic>
        <p:nvPicPr>
          <p:cNvPr id="20485" name="Picture 5" descr="RSMAS_Banner_7x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6263" y="3683000"/>
            <a:ext cx="2286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486" name="Object 6"/>
          <p:cNvGraphicFramePr>
            <a:graphicFrameLocks noGrp="1" noChangeAspect="1"/>
          </p:cNvGraphicFramePr>
          <p:nvPr>
            <p:ph sz="half" idx="2"/>
            <p:extLst>
              <p:ext uri="{D42A27DB-BD31-4B8C-83A1-F6EECF244321}">
                <p14:modId xmlns:p14="http://schemas.microsoft.com/office/powerpoint/2010/main" val="2247045503"/>
              </p:ext>
            </p:extLst>
          </p:nvPr>
        </p:nvGraphicFramePr>
        <p:xfrm>
          <a:off x="7162800" y="3473450"/>
          <a:ext cx="1573212" cy="1564344"/>
        </p:xfrm>
        <a:graphic>
          <a:graphicData uri="http://schemas.openxmlformats.org/presentationml/2006/ole">
            <mc:AlternateContent xmlns:mc="http://schemas.openxmlformats.org/markup-compatibility/2006">
              <mc:Choice xmlns:v="urn:schemas-microsoft-com:vml" Requires="v">
                <p:oleObj spid="_x0000_s1104" name="Image" r:id="rId5" imgW="2387302" imgH="2374603" progId="Photoshop.Image.8">
                  <p:embed/>
                </p:oleObj>
              </mc:Choice>
              <mc:Fallback>
                <p:oleObj name="Image" r:id="rId5" imgW="2387302" imgH="2374603" progId="Photoshop.Image.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3473450"/>
                        <a:ext cx="1573212" cy="1564344"/>
                      </a:xfrm>
                      <a:prstGeom prst="rect">
                        <a:avLst/>
                      </a:prstGeom>
                      <a:noFill/>
                      <a:ln>
                        <a:noFill/>
                      </a:ln>
                      <a:effectLst/>
                      <a:extLst/>
                    </p:spPr>
                  </p:pic>
                </p:oleObj>
              </mc:Fallback>
            </mc:AlternateContent>
          </a:graphicData>
        </a:graphic>
      </p:graphicFrame>
      <p:pic>
        <p:nvPicPr>
          <p:cNvPr id="20487" name="Picture 7" descr="reefplat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9913" y="2116138"/>
            <a:ext cx="2286000"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8" descr="logo"/>
          <p:cNvPicPr>
            <a:picLocks noChangeAspect="1" noChangeArrowheads="1"/>
          </p:cNvPicPr>
          <p:nvPr/>
        </p:nvPicPr>
        <p:blipFill rotWithShape="1">
          <a:blip r:embed="rId8">
            <a:extLst>
              <a:ext uri="{28A0092B-C50C-407E-A947-70E740481C1C}">
                <a14:useLocalDpi xmlns:a14="http://schemas.microsoft.com/office/drawing/2010/main" val="0"/>
              </a:ext>
            </a:extLst>
          </a:blip>
          <a:srcRect t="60467"/>
          <a:stretch/>
        </p:blipFill>
        <p:spPr bwMode="auto">
          <a:xfrm>
            <a:off x="6872288" y="2240280"/>
            <a:ext cx="2195512"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9" name="Group 3"/>
          <p:cNvGrpSpPr>
            <a:grpSpLocks/>
          </p:cNvGrpSpPr>
          <p:nvPr/>
        </p:nvGrpSpPr>
        <p:grpSpPr bwMode="auto">
          <a:xfrm>
            <a:off x="277813" y="5346700"/>
            <a:ext cx="8866187" cy="1511300"/>
            <a:chOff x="277813" y="5346700"/>
            <a:chExt cx="8866187" cy="1511300"/>
          </a:xfrm>
        </p:grpSpPr>
        <p:sp>
          <p:nvSpPr>
            <p:cNvPr id="20490" name="Text Box 10"/>
            <p:cNvSpPr txBox="1">
              <a:spLocks noChangeArrowheads="1"/>
            </p:cNvSpPr>
            <p:nvPr/>
          </p:nvSpPr>
          <p:spPr bwMode="auto">
            <a:xfrm>
              <a:off x="277813" y="6164263"/>
              <a:ext cx="37353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b="1"/>
                <a:t>Check out our lab FB page!!!</a:t>
              </a:r>
            </a:p>
          </p:txBody>
        </p:sp>
        <p:pic>
          <p:nvPicPr>
            <p:cNvPr id="20491" name="Picture 11"/>
            <p:cNvPicPr>
              <a:picLocks noChangeAspect="1" noChangeArrowheads="1"/>
            </p:cNvPicPr>
            <p:nvPr/>
          </p:nvPicPr>
          <p:blipFill>
            <a:blip r:embed="rId9">
              <a:extLst>
                <a:ext uri="{28A0092B-C50C-407E-A947-70E740481C1C}">
                  <a14:useLocalDpi xmlns:a14="http://schemas.microsoft.com/office/drawing/2010/main" val="0"/>
                </a:ext>
              </a:extLst>
            </a:blip>
            <a:srcRect l="10269" t="11549" r="33723" b="62602"/>
            <a:stretch>
              <a:fillRect/>
            </a:stretch>
          </p:blipFill>
          <p:spPr bwMode="auto">
            <a:xfrm>
              <a:off x="3902075" y="5346700"/>
              <a:ext cx="5241925"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a:off x="3200400" y="6337300"/>
              <a:ext cx="5588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063" name="Picture 1" descr="image0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554981"/>
            <a:ext cx="4212369" cy="127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711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2571750" y="892175"/>
            <a:ext cx="33004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All locations shallow (&lt;10m) run</a:t>
            </a:r>
          </a:p>
        </p:txBody>
      </p:sp>
      <p:grpSp>
        <p:nvGrpSpPr>
          <p:cNvPr id="10272" name="Group 32"/>
          <p:cNvGrpSpPr>
            <a:grpSpLocks/>
          </p:cNvGrpSpPr>
          <p:nvPr/>
        </p:nvGrpSpPr>
        <p:grpSpPr bwMode="auto">
          <a:xfrm>
            <a:off x="1219200" y="4646613"/>
            <a:ext cx="6375400" cy="1685925"/>
            <a:chOff x="768" y="2927"/>
            <a:chExt cx="4016" cy="1062"/>
          </a:xfrm>
        </p:grpSpPr>
        <p:grpSp>
          <p:nvGrpSpPr>
            <p:cNvPr id="21525" name="Group 26"/>
            <p:cNvGrpSpPr>
              <a:grpSpLocks/>
            </p:cNvGrpSpPr>
            <p:nvPr/>
          </p:nvGrpSpPr>
          <p:grpSpPr bwMode="auto">
            <a:xfrm>
              <a:off x="896" y="3040"/>
              <a:ext cx="3888" cy="888"/>
              <a:chOff x="1008" y="3008"/>
              <a:chExt cx="3744" cy="704"/>
            </a:xfrm>
          </p:grpSpPr>
          <p:pic>
            <p:nvPicPr>
              <p:cNvPr id="21531"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 y="3008"/>
                <a:ext cx="3744" cy="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32" name="Rectangle 25"/>
              <p:cNvSpPr>
                <a:spLocks noChangeArrowheads="1"/>
              </p:cNvSpPr>
              <p:nvPr/>
            </p:nvSpPr>
            <p:spPr bwMode="auto">
              <a:xfrm>
                <a:off x="1744" y="3616"/>
                <a:ext cx="2272"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1526" name="Rectangle 9"/>
            <p:cNvSpPr>
              <a:spLocks noChangeArrowheads="1"/>
            </p:cNvSpPr>
            <p:nvPr/>
          </p:nvSpPr>
          <p:spPr bwMode="auto">
            <a:xfrm>
              <a:off x="1770" y="2927"/>
              <a:ext cx="19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All locations deep (&gt;25m) run</a:t>
              </a:r>
            </a:p>
          </p:txBody>
        </p:sp>
        <p:sp>
          <p:nvSpPr>
            <p:cNvPr id="21527" name="Text Box 17"/>
            <p:cNvSpPr txBox="1">
              <a:spLocks noChangeArrowheads="1"/>
            </p:cNvSpPr>
            <p:nvPr/>
          </p:nvSpPr>
          <p:spPr bwMode="auto">
            <a:xfrm>
              <a:off x="1443" y="3797"/>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FL deep</a:t>
              </a:r>
            </a:p>
          </p:txBody>
        </p:sp>
        <p:sp>
          <p:nvSpPr>
            <p:cNvPr id="21528" name="Text Box 17"/>
            <p:cNvSpPr txBox="1">
              <a:spLocks noChangeArrowheads="1"/>
            </p:cNvSpPr>
            <p:nvPr/>
          </p:nvSpPr>
          <p:spPr bwMode="auto">
            <a:xfrm>
              <a:off x="2459" y="3789"/>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BDA deep</a:t>
              </a:r>
            </a:p>
          </p:txBody>
        </p:sp>
        <p:sp>
          <p:nvSpPr>
            <p:cNvPr id="21529" name="Text Box 17"/>
            <p:cNvSpPr txBox="1">
              <a:spLocks noChangeArrowheads="1"/>
            </p:cNvSpPr>
            <p:nvPr/>
          </p:nvSpPr>
          <p:spPr bwMode="auto">
            <a:xfrm>
              <a:off x="3587" y="3789"/>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USVI deep</a:t>
              </a:r>
            </a:p>
          </p:txBody>
        </p:sp>
        <p:sp>
          <p:nvSpPr>
            <p:cNvPr id="21530" name="Text Box 16"/>
            <p:cNvSpPr txBox="1">
              <a:spLocks noChangeArrowheads="1"/>
            </p:cNvSpPr>
            <p:nvPr/>
          </p:nvSpPr>
          <p:spPr bwMode="auto">
            <a:xfrm rot="-5400000">
              <a:off x="406" y="3409"/>
              <a:ext cx="86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800" b="1">
                  <a:latin typeface="Arial" charset="0"/>
                </a:rPr>
                <a:t>Assignment probability</a:t>
              </a:r>
            </a:p>
          </p:txBody>
        </p:sp>
      </p:grpSp>
      <p:grpSp>
        <p:nvGrpSpPr>
          <p:cNvPr id="21508" name="Group 30"/>
          <p:cNvGrpSpPr>
            <a:grpSpLocks/>
          </p:cNvGrpSpPr>
          <p:nvPr/>
        </p:nvGrpSpPr>
        <p:grpSpPr bwMode="auto">
          <a:xfrm>
            <a:off x="1257300" y="1108075"/>
            <a:ext cx="6327775" cy="1533525"/>
            <a:chOff x="792" y="527"/>
            <a:chExt cx="3986" cy="966"/>
          </a:xfrm>
        </p:grpSpPr>
        <p:sp>
          <p:nvSpPr>
            <p:cNvPr id="21518" name="Text Box 16"/>
            <p:cNvSpPr txBox="1">
              <a:spLocks noChangeArrowheads="1"/>
            </p:cNvSpPr>
            <p:nvPr/>
          </p:nvSpPr>
          <p:spPr bwMode="auto">
            <a:xfrm rot="-5400000">
              <a:off x="430" y="889"/>
              <a:ext cx="86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800" b="1">
                  <a:latin typeface="Arial" charset="0"/>
                </a:rPr>
                <a:t>Assignment probability</a:t>
              </a:r>
            </a:p>
          </p:txBody>
        </p:sp>
        <p:grpSp>
          <p:nvGrpSpPr>
            <p:cNvPr id="21519" name="Group 27"/>
            <p:cNvGrpSpPr>
              <a:grpSpLocks/>
            </p:cNvGrpSpPr>
            <p:nvPr/>
          </p:nvGrpSpPr>
          <p:grpSpPr bwMode="auto">
            <a:xfrm>
              <a:off x="904" y="564"/>
              <a:ext cx="3874" cy="844"/>
              <a:chOff x="904" y="564"/>
              <a:chExt cx="3738" cy="700"/>
            </a:xfrm>
          </p:grpSpPr>
          <p:pic>
            <p:nvPicPr>
              <p:cNvPr id="2152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 y="564"/>
                <a:ext cx="3738" cy="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4" name="Rectangle 22"/>
              <p:cNvSpPr>
                <a:spLocks noChangeArrowheads="1"/>
              </p:cNvSpPr>
              <p:nvPr/>
            </p:nvSpPr>
            <p:spPr bwMode="auto">
              <a:xfrm>
                <a:off x="1752" y="1168"/>
                <a:ext cx="2272"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1520" name="Text Box 17"/>
            <p:cNvSpPr txBox="1">
              <a:spLocks noChangeArrowheads="1"/>
            </p:cNvSpPr>
            <p:nvPr/>
          </p:nvSpPr>
          <p:spPr bwMode="auto">
            <a:xfrm>
              <a:off x="1515" y="1293"/>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FL shallow</a:t>
              </a:r>
            </a:p>
          </p:txBody>
        </p:sp>
        <p:sp>
          <p:nvSpPr>
            <p:cNvPr id="21521" name="Text Box 17"/>
            <p:cNvSpPr txBox="1">
              <a:spLocks noChangeArrowheads="1"/>
            </p:cNvSpPr>
            <p:nvPr/>
          </p:nvSpPr>
          <p:spPr bwMode="auto">
            <a:xfrm>
              <a:off x="2571" y="1301"/>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BDA shallow</a:t>
              </a:r>
            </a:p>
          </p:txBody>
        </p:sp>
        <p:sp>
          <p:nvSpPr>
            <p:cNvPr id="21522" name="Text Box 17"/>
            <p:cNvSpPr txBox="1">
              <a:spLocks noChangeArrowheads="1"/>
            </p:cNvSpPr>
            <p:nvPr/>
          </p:nvSpPr>
          <p:spPr bwMode="auto">
            <a:xfrm>
              <a:off x="3515" y="1301"/>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USVI shallow</a:t>
              </a:r>
            </a:p>
          </p:txBody>
        </p:sp>
      </p:grpSp>
      <p:grpSp>
        <p:nvGrpSpPr>
          <p:cNvPr id="10271" name="Group 31"/>
          <p:cNvGrpSpPr>
            <a:grpSpLocks/>
          </p:cNvGrpSpPr>
          <p:nvPr/>
        </p:nvGrpSpPr>
        <p:grpSpPr bwMode="auto">
          <a:xfrm>
            <a:off x="1244600" y="2898775"/>
            <a:ext cx="6400800" cy="1673225"/>
            <a:chOff x="800" y="1855"/>
            <a:chExt cx="4032" cy="1054"/>
          </a:xfrm>
        </p:grpSpPr>
        <p:sp>
          <p:nvSpPr>
            <p:cNvPr id="21510" name="Rectangle 7"/>
            <p:cNvSpPr>
              <a:spLocks noChangeArrowheads="1"/>
            </p:cNvSpPr>
            <p:nvPr/>
          </p:nvSpPr>
          <p:spPr bwMode="auto">
            <a:xfrm>
              <a:off x="1583" y="1855"/>
              <a:ext cx="233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All locations mid-depth (15-20m) run</a:t>
              </a:r>
            </a:p>
          </p:txBody>
        </p:sp>
        <p:grpSp>
          <p:nvGrpSpPr>
            <p:cNvPr id="21511" name="Group 24"/>
            <p:cNvGrpSpPr>
              <a:grpSpLocks/>
            </p:cNvGrpSpPr>
            <p:nvPr/>
          </p:nvGrpSpPr>
          <p:grpSpPr bwMode="auto">
            <a:xfrm>
              <a:off x="936" y="2016"/>
              <a:ext cx="3896" cy="808"/>
              <a:chOff x="912" y="1968"/>
              <a:chExt cx="3744" cy="696"/>
            </a:xfrm>
          </p:grpSpPr>
          <p:pic>
            <p:nvPicPr>
              <p:cNvPr id="2151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 y="1968"/>
                <a:ext cx="3744"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7" name="Rectangle 23"/>
              <p:cNvSpPr>
                <a:spLocks noChangeArrowheads="1"/>
              </p:cNvSpPr>
              <p:nvPr/>
            </p:nvSpPr>
            <p:spPr bwMode="auto">
              <a:xfrm>
                <a:off x="1648" y="2568"/>
                <a:ext cx="2272"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1512" name="Text Box 16"/>
            <p:cNvSpPr txBox="1">
              <a:spLocks noChangeArrowheads="1"/>
            </p:cNvSpPr>
            <p:nvPr/>
          </p:nvSpPr>
          <p:spPr bwMode="auto">
            <a:xfrm rot="-5400000">
              <a:off x="438" y="2337"/>
              <a:ext cx="86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800" b="1">
                  <a:latin typeface="Arial" charset="0"/>
                </a:rPr>
                <a:t>Assignment probability</a:t>
              </a:r>
            </a:p>
          </p:txBody>
        </p:sp>
        <p:sp>
          <p:nvSpPr>
            <p:cNvPr id="21513" name="Text Box 17"/>
            <p:cNvSpPr txBox="1">
              <a:spLocks noChangeArrowheads="1"/>
            </p:cNvSpPr>
            <p:nvPr/>
          </p:nvSpPr>
          <p:spPr bwMode="auto">
            <a:xfrm>
              <a:off x="1603" y="2709"/>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FL mid</a:t>
              </a:r>
            </a:p>
          </p:txBody>
        </p:sp>
        <p:sp>
          <p:nvSpPr>
            <p:cNvPr id="21514" name="Text Box 17"/>
            <p:cNvSpPr txBox="1">
              <a:spLocks noChangeArrowheads="1"/>
            </p:cNvSpPr>
            <p:nvPr/>
          </p:nvSpPr>
          <p:spPr bwMode="auto">
            <a:xfrm>
              <a:off x="2571" y="2717"/>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BDA mid</a:t>
              </a:r>
            </a:p>
          </p:txBody>
        </p:sp>
        <p:sp>
          <p:nvSpPr>
            <p:cNvPr id="21515" name="Text Box 17"/>
            <p:cNvSpPr txBox="1">
              <a:spLocks noChangeArrowheads="1"/>
            </p:cNvSpPr>
            <p:nvPr/>
          </p:nvSpPr>
          <p:spPr bwMode="auto">
            <a:xfrm>
              <a:off x="3587" y="2685"/>
              <a:ext cx="9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USVI mid</a:t>
              </a:r>
            </a:p>
          </p:txBody>
        </p:sp>
      </p:grpSp>
      <p:sp>
        <p:nvSpPr>
          <p:cNvPr id="29" name="TextBox 6"/>
          <p:cNvSpPr txBox="1">
            <a:spLocks noChangeArrowheads="1"/>
          </p:cNvSpPr>
          <p:nvPr/>
        </p:nvSpPr>
        <p:spPr bwMode="auto">
          <a:xfrm>
            <a:off x="1447800" y="227012"/>
            <a:ext cx="5791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400" i="1" u="sng" dirty="0" smtClean="0"/>
              <a:t>M. </a:t>
            </a:r>
            <a:r>
              <a:rPr lang="en-US" sz="2400" i="1" u="sng" dirty="0" err="1"/>
              <a:t>c</a:t>
            </a:r>
            <a:r>
              <a:rPr lang="en-US" sz="2400" i="1" u="sng" dirty="0" err="1" smtClean="0"/>
              <a:t>avernosa</a:t>
            </a:r>
            <a:r>
              <a:rPr lang="en-US" sz="2400" i="1" u="sng" dirty="0" smtClean="0"/>
              <a:t> </a:t>
            </a:r>
            <a:r>
              <a:rPr lang="en-US" sz="2400" u="sng" dirty="0" smtClean="0"/>
              <a:t>runs by depth</a:t>
            </a:r>
            <a:endParaRPr lang="en-US" sz="2400" u="sng" dirty="0"/>
          </a:p>
        </p:txBody>
      </p:sp>
    </p:spTree>
    <p:extLst>
      <p:ext uri="{BB962C8B-B14F-4D97-AF65-F5344CB8AC3E}">
        <p14:creationId xmlns:p14="http://schemas.microsoft.com/office/powerpoint/2010/main" val="307425505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71"/>
                                        </p:tgtEl>
                                        <p:attrNameLst>
                                          <p:attrName>style.visibility</p:attrName>
                                        </p:attrNameLst>
                                      </p:cBhvr>
                                      <p:to>
                                        <p:strVal val="visible"/>
                                      </p:to>
                                    </p:set>
                                    <p:animEffect transition="in" filter="blinds(horizontal)">
                                      <p:cBhvr>
                                        <p:cTn id="7" dur="500"/>
                                        <p:tgtEl>
                                          <p:spTgt spid="102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272"/>
                                        </p:tgtEl>
                                        <p:attrNameLst>
                                          <p:attrName>style.visibility</p:attrName>
                                        </p:attrNameLst>
                                      </p:cBhvr>
                                      <p:to>
                                        <p:strVal val="visible"/>
                                      </p:to>
                                    </p:set>
                                    <p:animEffect transition="in" filter="blinds(horizontal)">
                                      <p:cBhvr>
                                        <p:cTn id="12" dur="500"/>
                                        <p:tgtEl>
                                          <p:spTgt spid="10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53988" y="157162"/>
            <a:ext cx="3741737" cy="604838"/>
          </a:xfrm>
        </p:spPr>
        <p:txBody>
          <a:bodyPr>
            <a:normAutofit/>
          </a:bodyPr>
          <a:lstStyle/>
          <a:p>
            <a:pPr eaLnBrk="1" hangingPunct="1"/>
            <a:r>
              <a:rPr lang="en-US" sz="2600" b="1" u="sng" dirty="0" smtClean="0"/>
              <a:t>Ongoing &amp; future work:</a:t>
            </a:r>
          </a:p>
        </p:txBody>
      </p:sp>
      <p:sp>
        <p:nvSpPr>
          <p:cNvPr id="103427" name="Rectangle 3"/>
          <p:cNvSpPr>
            <a:spLocks noGrp="1" noChangeArrowheads="1"/>
          </p:cNvSpPr>
          <p:nvPr>
            <p:ph type="body" idx="1"/>
          </p:nvPr>
        </p:nvSpPr>
        <p:spPr>
          <a:xfrm>
            <a:off x="182563" y="838200"/>
            <a:ext cx="9029700" cy="3143250"/>
          </a:xfrm>
        </p:spPr>
        <p:txBody>
          <a:bodyPr>
            <a:noAutofit/>
          </a:bodyPr>
          <a:lstStyle/>
          <a:p>
            <a:pPr eaLnBrk="1" hangingPunct="1">
              <a:buFont typeface="Arial" charset="0"/>
              <a:buChar char="•"/>
              <a:defRPr/>
            </a:pPr>
            <a:r>
              <a:rPr lang="en-US" sz="2200" dirty="0" smtClean="0"/>
              <a:t>Complete analyses for </a:t>
            </a:r>
            <a:r>
              <a:rPr lang="en-US" sz="2200" i="1" dirty="0" smtClean="0"/>
              <a:t>M. </a:t>
            </a:r>
            <a:r>
              <a:rPr lang="en-US" sz="2200" i="1" dirty="0" err="1" smtClean="0"/>
              <a:t>cavernosa</a:t>
            </a:r>
            <a:endParaRPr lang="en-US" sz="2200" dirty="0" smtClean="0"/>
          </a:p>
          <a:p>
            <a:pPr eaLnBrk="1" hangingPunct="1">
              <a:buFont typeface="Arial" charset="0"/>
              <a:buChar char="•"/>
              <a:defRPr/>
            </a:pPr>
            <a:r>
              <a:rPr lang="en-US" sz="2200" dirty="0" smtClean="0"/>
              <a:t>Complete genetic characterization of </a:t>
            </a:r>
            <a:r>
              <a:rPr lang="en-US" sz="2200" i="1" dirty="0" err="1" smtClean="0">
                <a:solidFill>
                  <a:srgbClr val="FF0000"/>
                </a:solidFill>
              </a:rPr>
              <a:t>Symbiodinium</a:t>
            </a:r>
            <a:r>
              <a:rPr lang="en-US" sz="2200" dirty="0" smtClean="0"/>
              <a:t> in </a:t>
            </a:r>
            <a:r>
              <a:rPr lang="en-US" sz="2200" i="1" dirty="0" smtClean="0"/>
              <a:t>P. </a:t>
            </a:r>
            <a:r>
              <a:rPr lang="en-US" sz="2200" i="1" dirty="0" err="1" smtClean="0"/>
              <a:t>astreoides</a:t>
            </a:r>
            <a:endParaRPr lang="en-US" sz="2200" dirty="0" smtClean="0">
              <a:solidFill>
                <a:srgbClr val="FF0000"/>
              </a:solidFill>
            </a:endParaRPr>
          </a:p>
          <a:p>
            <a:pPr eaLnBrk="1" hangingPunct="1">
              <a:buFont typeface="Arial" charset="0"/>
              <a:buChar char="•"/>
              <a:defRPr/>
            </a:pPr>
            <a:r>
              <a:rPr lang="en-US" sz="2200" dirty="0" smtClean="0"/>
              <a:t>Analyses of </a:t>
            </a:r>
            <a:r>
              <a:rPr lang="en-US" sz="2200" dirty="0" smtClean="0">
                <a:solidFill>
                  <a:srgbClr val="FF0000"/>
                </a:solidFill>
              </a:rPr>
              <a:t>population structure</a:t>
            </a:r>
            <a:r>
              <a:rPr lang="en-US" sz="2200" dirty="0" smtClean="0"/>
              <a:t> and </a:t>
            </a:r>
            <a:r>
              <a:rPr lang="en-US" sz="2200" dirty="0" smtClean="0">
                <a:solidFill>
                  <a:srgbClr val="FF0000"/>
                </a:solidFill>
              </a:rPr>
              <a:t>connectivity </a:t>
            </a:r>
            <a:r>
              <a:rPr lang="en-US" sz="2200" dirty="0" smtClean="0"/>
              <a:t>for </a:t>
            </a:r>
            <a:r>
              <a:rPr lang="en-US" sz="2200" i="1" dirty="0" smtClean="0"/>
              <a:t>P. </a:t>
            </a:r>
            <a:r>
              <a:rPr lang="en-US" sz="2200" i="1" dirty="0" err="1" smtClean="0"/>
              <a:t>astreoides</a:t>
            </a:r>
            <a:endParaRPr lang="en-US" sz="2200" i="1" dirty="0"/>
          </a:p>
          <a:p>
            <a:pPr eaLnBrk="1" hangingPunct="1">
              <a:buFont typeface="Arial" charset="0"/>
              <a:buChar char="•"/>
              <a:defRPr/>
            </a:pPr>
            <a:r>
              <a:rPr lang="en-US" sz="2200" dirty="0" smtClean="0"/>
              <a:t>Expanded geographic sampling design along the </a:t>
            </a:r>
            <a:r>
              <a:rPr lang="en-US" sz="2200" dirty="0" smtClean="0">
                <a:solidFill>
                  <a:srgbClr val="FF0000"/>
                </a:solidFill>
              </a:rPr>
              <a:t>Florida reef tract</a:t>
            </a:r>
          </a:p>
          <a:p>
            <a:pPr eaLnBrk="1" hangingPunct="1">
              <a:buFont typeface="Arial" charset="0"/>
              <a:buChar char="•"/>
              <a:defRPr/>
            </a:pPr>
            <a:r>
              <a:rPr lang="en-US" sz="2200" dirty="0" smtClean="0">
                <a:solidFill>
                  <a:srgbClr val="FF0000"/>
                </a:solidFill>
              </a:rPr>
              <a:t>Biophysical modeling </a:t>
            </a:r>
            <a:r>
              <a:rPr lang="en-US" sz="2200" dirty="0" smtClean="0"/>
              <a:t>of </a:t>
            </a:r>
            <a:r>
              <a:rPr lang="en-US" sz="2200" i="1" dirty="0" smtClean="0"/>
              <a:t>M. </a:t>
            </a:r>
            <a:r>
              <a:rPr lang="en-US" sz="2200" i="1" dirty="0" err="1" smtClean="0"/>
              <a:t>cavernosa</a:t>
            </a:r>
            <a:r>
              <a:rPr lang="en-US" sz="2200" i="1" dirty="0" smtClean="0"/>
              <a:t> </a:t>
            </a:r>
            <a:r>
              <a:rPr lang="en-US" sz="2200" dirty="0" smtClean="0"/>
              <a:t>and</a:t>
            </a:r>
            <a:r>
              <a:rPr lang="en-US" sz="2200" i="1" dirty="0" smtClean="0"/>
              <a:t> P. </a:t>
            </a:r>
            <a:r>
              <a:rPr lang="en-US" sz="2200" i="1" dirty="0" err="1" smtClean="0"/>
              <a:t>astreoides</a:t>
            </a:r>
            <a:endParaRPr lang="en-US" sz="2200" i="1"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200401"/>
            <a:ext cx="5029200" cy="3352800"/>
          </a:xfrm>
          <a:prstGeom prst="rect">
            <a:avLst/>
          </a:prstGeom>
          <a:noFill/>
          <a:ln>
            <a:noFill/>
          </a:ln>
        </p:spPr>
      </p:pic>
    </p:spTree>
    <p:extLst>
      <p:ext uri="{BB962C8B-B14F-4D97-AF65-F5344CB8AC3E}">
        <p14:creationId xmlns:p14="http://schemas.microsoft.com/office/powerpoint/2010/main" val="2609463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6200" y="381000"/>
            <a:ext cx="8891334" cy="914400"/>
          </a:xfrm>
        </p:spPr>
        <p:txBody>
          <a:bodyPr>
            <a:normAutofit/>
          </a:bodyPr>
          <a:lstStyle/>
          <a:p>
            <a:r>
              <a:rPr lang="en-US" sz="2600" b="1" u="sng" dirty="0" smtClean="0"/>
              <a:t>Direction of gene flow: Shallow to deep or deep to shallow?</a:t>
            </a:r>
            <a:endParaRPr lang="en-US" sz="2600" b="1" u="sng" dirty="0"/>
          </a:p>
        </p:txBody>
      </p:sp>
      <p:grpSp>
        <p:nvGrpSpPr>
          <p:cNvPr id="2" name="Group 1"/>
          <p:cNvGrpSpPr/>
          <p:nvPr/>
        </p:nvGrpSpPr>
        <p:grpSpPr>
          <a:xfrm>
            <a:off x="457200" y="1581132"/>
            <a:ext cx="9144000" cy="3405622"/>
            <a:chOff x="228600" y="1581132"/>
            <a:chExt cx="9144000" cy="3405622"/>
          </a:xfrm>
        </p:grpSpPr>
        <p:sp>
          <p:nvSpPr>
            <p:cNvPr id="92" name="Rectangle 368"/>
            <p:cNvSpPr>
              <a:spLocks noChangeArrowheads="1"/>
            </p:cNvSpPr>
            <p:nvPr/>
          </p:nvSpPr>
          <p:spPr bwMode="auto">
            <a:xfrm>
              <a:off x="6005544" y="4137055"/>
              <a:ext cx="1023906" cy="43494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0.694</a:t>
              </a:r>
              <a:endParaRPr lang="en-US" sz="2000" b="1" dirty="0"/>
            </a:p>
          </p:txBody>
        </p:sp>
        <p:sp>
          <p:nvSpPr>
            <p:cNvPr id="93" name="Rectangle 367"/>
            <p:cNvSpPr>
              <a:spLocks noChangeArrowheads="1"/>
            </p:cNvSpPr>
            <p:nvPr/>
          </p:nvSpPr>
          <p:spPr bwMode="auto">
            <a:xfrm>
              <a:off x="4858845" y="4137055"/>
              <a:ext cx="1146699" cy="434945"/>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0.010</a:t>
              </a:r>
              <a:endParaRPr lang="en-US" sz="2000" b="1" dirty="0"/>
            </a:p>
          </p:txBody>
        </p:sp>
        <p:sp>
          <p:nvSpPr>
            <p:cNvPr id="94" name="Rectangle 366"/>
            <p:cNvSpPr>
              <a:spLocks noChangeArrowheads="1"/>
            </p:cNvSpPr>
            <p:nvPr/>
          </p:nvSpPr>
          <p:spPr bwMode="auto">
            <a:xfrm>
              <a:off x="3712147" y="4137055"/>
              <a:ext cx="1146699" cy="434945"/>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0.006</a:t>
              </a:r>
              <a:endParaRPr lang="en-US" sz="2000" b="1" dirty="0"/>
            </a:p>
          </p:txBody>
        </p:sp>
        <p:sp>
          <p:nvSpPr>
            <p:cNvPr id="95" name="Rectangle 365"/>
            <p:cNvSpPr>
              <a:spLocks noChangeArrowheads="1"/>
            </p:cNvSpPr>
            <p:nvPr/>
          </p:nvSpPr>
          <p:spPr bwMode="auto">
            <a:xfrm>
              <a:off x="2654237" y="4137055"/>
              <a:ext cx="1057910" cy="43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Deep</a:t>
              </a:r>
              <a:endParaRPr lang="en-US" sz="2000" b="1"/>
            </a:p>
          </p:txBody>
        </p:sp>
        <p:sp>
          <p:nvSpPr>
            <p:cNvPr id="96" name="Rectangle 364"/>
            <p:cNvSpPr>
              <a:spLocks noChangeArrowheads="1"/>
            </p:cNvSpPr>
            <p:nvPr/>
          </p:nvSpPr>
          <p:spPr bwMode="auto">
            <a:xfrm>
              <a:off x="1679448" y="4137055"/>
              <a:ext cx="974789" cy="43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Pop 3</a:t>
              </a:r>
              <a:endParaRPr lang="en-US" sz="2000" b="1"/>
            </a:p>
          </p:txBody>
        </p:sp>
        <p:sp>
          <p:nvSpPr>
            <p:cNvPr id="97" name="Rectangle 363"/>
            <p:cNvSpPr>
              <a:spLocks noChangeArrowheads="1"/>
            </p:cNvSpPr>
            <p:nvPr/>
          </p:nvSpPr>
          <p:spPr bwMode="auto">
            <a:xfrm>
              <a:off x="6005544" y="3642612"/>
              <a:ext cx="1023906" cy="494442"/>
            </a:xfrm>
            <a:prstGeom prst="rect">
              <a:avLst/>
            </a:prstGeom>
            <a:solidFill>
              <a:schemeClr val="accent5">
                <a:lumMod val="60000"/>
                <a:lumOff val="40000"/>
              </a:schemeClr>
            </a:solidFill>
            <a:ln>
              <a:noFill/>
            </a:ln>
            <a:effectLst/>
            <a:extLst/>
          </p:spPr>
          <p:txBody>
            <a:bodyPr anchor="b"/>
            <a:lstStyle/>
            <a:p>
              <a:pPr algn="ctr" fontAlgn="b"/>
              <a:r>
                <a:rPr lang="en-US" sz="2000" b="1" dirty="0" smtClean="0">
                  <a:cs typeface="Courier New" pitchFamily="49" charset="0"/>
                </a:rPr>
                <a:t>0.240*</a:t>
              </a:r>
              <a:endParaRPr lang="en-US" sz="2000" b="1" dirty="0"/>
            </a:p>
          </p:txBody>
        </p:sp>
        <p:sp>
          <p:nvSpPr>
            <p:cNvPr id="98" name="Rectangle 362"/>
            <p:cNvSpPr>
              <a:spLocks noChangeArrowheads="1"/>
            </p:cNvSpPr>
            <p:nvPr/>
          </p:nvSpPr>
          <p:spPr bwMode="auto">
            <a:xfrm>
              <a:off x="4858845" y="3642612"/>
              <a:ext cx="1146699" cy="49444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0.871</a:t>
              </a:r>
              <a:endParaRPr lang="en-US" sz="2000" b="1" dirty="0"/>
            </a:p>
          </p:txBody>
        </p:sp>
        <p:sp>
          <p:nvSpPr>
            <p:cNvPr id="99" name="Rectangle 361"/>
            <p:cNvSpPr>
              <a:spLocks noChangeArrowheads="1"/>
            </p:cNvSpPr>
            <p:nvPr/>
          </p:nvSpPr>
          <p:spPr bwMode="auto">
            <a:xfrm>
              <a:off x="3712147" y="3642612"/>
              <a:ext cx="1146699" cy="494442"/>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0.157*</a:t>
              </a:r>
              <a:endParaRPr lang="en-US" sz="2000" b="1" dirty="0"/>
            </a:p>
          </p:txBody>
        </p:sp>
        <p:sp>
          <p:nvSpPr>
            <p:cNvPr id="100" name="Rectangle 360"/>
            <p:cNvSpPr>
              <a:spLocks noChangeArrowheads="1"/>
            </p:cNvSpPr>
            <p:nvPr/>
          </p:nvSpPr>
          <p:spPr bwMode="auto">
            <a:xfrm>
              <a:off x="2654237" y="3642612"/>
              <a:ext cx="1057910" cy="494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Mid</a:t>
              </a:r>
              <a:endParaRPr lang="en-US" sz="2000" b="1"/>
            </a:p>
          </p:txBody>
        </p:sp>
        <p:sp>
          <p:nvSpPr>
            <p:cNvPr id="101" name="Rectangle 359"/>
            <p:cNvSpPr>
              <a:spLocks noChangeArrowheads="1"/>
            </p:cNvSpPr>
            <p:nvPr/>
          </p:nvSpPr>
          <p:spPr bwMode="auto">
            <a:xfrm>
              <a:off x="1679448" y="3642612"/>
              <a:ext cx="974789" cy="494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Pop 2</a:t>
              </a:r>
              <a:endParaRPr lang="en-US" sz="2000" b="1"/>
            </a:p>
          </p:txBody>
        </p:sp>
        <p:sp>
          <p:nvSpPr>
            <p:cNvPr id="102" name="Rectangle 358"/>
            <p:cNvSpPr>
              <a:spLocks noChangeArrowheads="1"/>
            </p:cNvSpPr>
            <p:nvPr/>
          </p:nvSpPr>
          <p:spPr bwMode="auto">
            <a:xfrm>
              <a:off x="6005544" y="3092776"/>
              <a:ext cx="1023906" cy="54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0.067</a:t>
              </a:r>
              <a:endParaRPr lang="en-US" sz="2000" b="1" dirty="0"/>
            </a:p>
          </p:txBody>
        </p:sp>
        <p:sp>
          <p:nvSpPr>
            <p:cNvPr id="103" name="Rectangle 357"/>
            <p:cNvSpPr>
              <a:spLocks noChangeArrowheads="1"/>
            </p:cNvSpPr>
            <p:nvPr/>
          </p:nvSpPr>
          <p:spPr bwMode="auto">
            <a:xfrm>
              <a:off x="4858845" y="3092776"/>
              <a:ext cx="1146699" cy="54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0.119*</a:t>
              </a:r>
              <a:endParaRPr lang="en-US" sz="2000" b="1" dirty="0"/>
            </a:p>
          </p:txBody>
        </p:sp>
        <p:sp>
          <p:nvSpPr>
            <p:cNvPr id="104" name="Rectangle 356"/>
            <p:cNvSpPr>
              <a:spLocks noChangeArrowheads="1"/>
            </p:cNvSpPr>
            <p:nvPr/>
          </p:nvSpPr>
          <p:spPr bwMode="auto">
            <a:xfrm>
              <a:off x="3712147" y="3092776"/>
              <a:ext cx="1146699" cy="549836"/>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smtClean="0">
                  <a:cs typeface="Courier New" pitchFamily="49" charset="0"/>
                </a:rPr>
                <a:t>0.837</a:t>
              </a:r>
              <a:endParaRPr lang="en-US" sz="2000" b="1" dirty="0"/>
            </a:p>
          </p:txBody>
        </p:sp>
        <p:sp>
          <p:nvSpPr>
            <p:cNvPr id="105" name="Rectangle 355"/>
            <p:cNvSpPr>
              <a:spLocks noChangeArrowheads="1"/>
            </p:cNvSpPr>
            <p:nvPr/>
          </p:nvSpPr>
          <p:spPr bwMode="auto">
            <a:xfrm>
              <a:off x="2654237" y="3092776"/>
              <a:ext cx="1057910" cy="54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Shallow</a:t>
              </a:r>
              <a:endParaRPr lang="en-US" sz="2000" b="1"/>
            </a:p>
          </p:txBody>
        </p:sp>
        <p:sp>
          <p:nvSpPr>
            <p:cNvPr id="106" name="Rectangle 354"/>
            <p:cNvSpPr>
              <a:spLocks noChangeArrowheads="1"/>
            </p:cNvSpPr>
            <p:nvPr/>
          </p:nvSpPr>
          <p:spPr bwMode="auto">
            <a:xfrm>
              <a:off x="1679448" y="3092776"/>
              <a:ext cx="974789" cy="54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Pop 1</a:t>
              </a:r>
              <a:endParaRPr lang="en-US" sz="2000" b="1"/>
            </a:p>
          </p:txBody>
        </p:sp>
        <p:sp>
          <p:nvSpPr>
            <p:cNvPr id="107" name="Rectangle 353"/>
            <p:cNvSpPr>
              <a:spLocks noChangeArrowheads="1"/>
            </p:cNvSpPr>
            <p:nvPr/>
          </p:nvSpPr>
          <p:spPr bwMode="auto">
            <a:xfrm>
              <a:off x="6005544" y="2600385"/>
              <a:ext cx="1023906"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dirty="0">
                  <a:cs typeface="Arial" charset="0"/>
                </a:rPr>
                <a:t>Deep</a:t>
              </a:r>
              <a:endParaRPr lang="en-US" sz="2000" b="1" dirty="0"/>
            </a:p>
          </p:txBody>
        </p:sp>
        <p:sp>
          <p:nvSpPr>
            <p:cNvPr id="108" name="Rectangle 352"/>
            <p:cNvSpPr>
              <a:spLocks noChangeArrowheads="1"/>
            </p:cNvSpPr>
            <p:nvPr/>
          </p:nvSpPr>
          <p:spPr bwMode="auto">
            <a:xfrm>
              <a:off x="4858845" y="2600385"/>
              <a:ext cx="114669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a:cs typeface="Arial" charset="0"/>
                </a:rPr>
                <a:t>Mid</a:t>
              </a:r>
              <a:endParaRPr lang="en-US" sz="2000" b="1"/>
            </a:p>
          </p:txBody>
        </p:sp>
        <p:sp>
          <p:nvSpPr>
            <p:cNvPr id="109" name="Rectangle 351"/>
            <p:cNvSpPr>
              <a:spLocks noChangeArrowheads="1"/>
            </p:cNvSpPr>
            <p:nvPr/>
          </p:nvSpPr>
          <p:spPr bwMode="auto">
            <a:xfrm>
              <a:off x="3712147" y="2600385"/>
              <a:ext cx="114669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a:cs typeface="Arial" charset="0"/>
                </a:rPr>
                <a:t>Shallow</a:t>
              </a:r>
              <a:endParaRPr lang="en-US" sz="2000" b="1"/>
            </a:p>
          </p:txBody>
        </p:sp>
        <p:sp>
          <p:nvSpPr>
            <p:cNvPr id="110" name="Rectangle 350"/>
            <p:cNvSpPr>
              <a:spLocks noChangeArrowheads="1"/>
            </p:cNvSpPr>
            <p:nvPr/>
          </p:nvSpPr>
          <p:spPr bwMode="auto">
            <a:xfrm>
              <a:off x="2654237" y="2600385"/>
              <a:ext cx="1057910"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 </a:t>
              </a:r>
              <a:endParaRPr lang="en-US" sz="2000" b="1"/>
            </a:p>
          </p:txBody>
        </p:sp>
        <p:sp>
          <p:nvSpPr>
            <p:cNvPr id="111" name="Rectangle 349"/>
            <p:cNvSpPr>
              <a:spLocks noChangeArrowheads="1"/>
            </p:cNvSpPr>
            <p:nvPr/>
          </p:nvSpPr>
          <p:spPr bwMode="auto">
            <a:xfrm>
              <a:off x="1679448" y="2600385"/>
              <a:ext cx="97478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 </a:t>
              </a:r>
              <a:endParaRPr lang="en-US" sz="2000" b="1"/>
            </a:p>
          </p:txBody>
        </p:sp>
        <p:sp>
          <p:nvSpPr>
            <p:cNvPr id="112" name="Rectangle 348"/>
            <p:cNvSpPr>
              <a:spLocks noChangeArrowheads="1"/>
            </p:cNvSpPr>
            <p:nvPr/>
          </p:nvSpPr>
          <p:spPr bwMode="auto">
            <a:xfrm>
              <a:off x="6005544" y="2107994"/>
              <a:ext cx="1023906"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a:cs typeface="Arial" charset="0"/>
                </a:rPr>
                <a:t>Pop 3</a:t>
              </a:r>
              <a:endParaRPr lang="en-US" sz="2000" b="1"/>
            </a:p>
          </p:txBody>
        </p:sp>
        <p:sp>
          <p:nvSpPr>
            <p:cNvPr id="113" name="Rectangle 347"/>
            <p:cNvSpPr>
              <a:spLocks noChangeArrowheads="1"/>
            </p:cNvSpPr>
            <p:nvPr/>
          </p:nvSpPr>
          <p:spPr bwMode="auto">
            <a:xfrm>
              <a:off x="4858845" y="2107994"/>
              <a:ext cx="114669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a:cs typeface="Arial" charset="0"/>
                </a:rPr>
                <a:t>Pop 2</a:t>
              </a:r>
              <a:endParaRPr lang="en-US" sz="2000" b="1"/>
            </a:p>
          </p:txBody>
        </p:sp>
        <p:sp>
          <p:nvSpPr>
            <p:cNvPr id="114" name="Rectangle 346"/>
            <p:cNvSpPr>
              <a:spLocks noChangeArrowheads="1"/>
            </p:cNvSpPr>
            <p:nvPr/>
          </p:nvSpPr>
          <p:spPr bwMode="auto">
            <a:xfrm>
              <a:off x="3712147" y="2107994"/>
              <a:ext cx="114669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
              <a:r>
                <a:rPr lang="en-US" sz="2000" b="1">
                  <a:cs typeface="Arial" charset="0"/>
                </a:rPr>
                <a:t>Pop 1</a:t>
              </a:r>
              <a:endParaRPr lang="en-US" sz="2000" b="1"/>
            </a:p>
          </p:txBody>
        </p:sp>
        <p:sp>
          <p:nvSpPr>
            <p:cNvPr id="115" name="Rectangle 345"/>
            <p:cNvSpPr>
              <a:spLocks noChangeArrowheads="1"/>
            </p:cNvSpPr>
            <p:nvPr/>
          </p:nvSpPr>
          <p:spPr bwMode="auto">
            <a:xfrm>
              <a:off x="2654237" y="2107994"/>
              <a:ext cx="1057910"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dirty="0">
                  <a:cs typeface="Arial" charset="0"/>
                </a:rPr>
                <a:t> </a:t>
              </a:r>
              <a:endParaRPr lang="en-US" sz="2000" b="1" dirty="0"/>
            </a:p>
          </p:txBody>
        </p:sp>
        <p:sp>
          <p:nvSpPr>
            <p:cNvPr id="116" name="Rectangle 344"/>
            <p:cNvSpPr>
              <a:spLocks noChangeArrowheads="1"/>
            </p:cNvSpPr>
            <p:nvPr/>
          </p:nvSpPr>
          <p:spPr bwMode="auto">
            <a:xfrm>
              <a:off x="1679448" y="2107994"/>
              <a:ext cx="974789" cy="49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
              <a:r>
                <a:rPr lang="en-US" sz="2000" b="1">
                  <a:cs typeface="Arial" charset="0"/>
                </a:rPr>
                <a:t> </a:t>
              </a:r>
              <a:endParaRPr lang="en-US" sz="2000" b="1"/>
            </a:p>
          </p:txBody>
        </p:sp>
        <p:sp>
          <p:nvSpPr>
            <p:cNvPr id="117" name="Line 369"/>
            <p:cNvSpPr>
              <a:spLocks noChangeShapeType="1"/>
            </p:cNvSpPr>
            <p:nvPr/>
          </p:nvSpPr>
          <p:spPr bwMode="auto">
            <a:xfrm>
              <a:off x="1679448" y="2107994"/>
              <a:ext cx="535000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18" name="Line 370"/>
            <p:cNvSpPr>
              <a:spLocks noChangeShapeType="1"/>
            </p:cNvSpPr>
            <p:nvPr/>
          </p:nvSpPr>
          <p:spPr bwMode="auto">
            <a:xfrm>
              <a:off x="1679448" y="4572000"/>
              <a:ext cx="535000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19" name="Line 371"/>
            <p:cNvSpPr>
              <a:spLocks noChangeShapeType="1"/>
            </p:cNvSpPr>
            <p:nvPr/>
          </p:nvSpPr>
          <p:spPr bwMode="auto">
            <a:xfrm>
              <a:off x="1679448" y="2107994"/>
              <a:ext cx="0" cy="246400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0" name="Line 372"/>
            <p:cNvSpPr>
              <a:spLocks noChangeShapeType="1"/>
            </p:cNvSpPr>
            <p:nvPr/>
          </p:nvSpPr>
          <p:spPr bwMode="auto">
            <a:xfrm>
              <a:off x="7029450" y="2107994"/>
              <a:ext cx="0" cy="246400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1" name="Line 377"/>
            <p:cNvSpPr>
              <a:spLocks noChangeShapeType="1"/>
            </p:cNvSpPr>
            <p:nvPr/>
          </p:nvSpPr>
          <p:spPr bwMode="auto">
            <a:xfrm>
              <a:off x="3712147" y="2107994"/>
              <a:ext cx="0" cy="246400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2" name="Line 379"/>
            <p:cNvSpPr>
              <a:spLocks noChangeShapeType="1"/>
            </p:cNvSpPr>
            <p:nvPr/>
          </p:nvSpPr>
          <p:spPr bwMode="auto">
            <a:xfrm>
              <a:off x="3712147" y="2600385"/>
              <a:ext cx="3317304"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3" name="Line 380"/>
            <p:cNvSpPr>
              <a:spLocks noChangeShapeType="1"/>
            </p:cNvSpPr>
            <p:nvPr/>
          </p:nvSpPr>
          <p:spPr bwMode="auto">
            <a:xfrm>
              <a:off x="4858845" y="2107994"/>
              <a:ext cx="0" cy="246400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4" name="Line 383"/>
            <p:cNvSpPr>
              <a:spLocks noChangeShapeType="1"/>
            </p:cNvSpPr>
            <p:nvPr/>
          </p:nvSpPr>
          <p:spPr bwMode="auto">
            <a:xfrm>
              <a:off x="6005544" y="2107994"/>
              <a:ext cx="0" cy="246400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5" name="Line 386"/>
            <p:cNvSpPr>
              <a:spLocks noChangeShapeType="1"/>
            </p:cNvSpPr>
            <p:nvPr/>
          </p:nvSpPr>
          <p:spPr bwMode="auto">
            <a:xfrm>
              <a:off x="1679448" y="3092776"/>
              <a:ext cx="535000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6" name="Line 404"/>
            <p:cNvSpPr>
              <a:spLocks noChangeShapeType="1"/>
            </p:cNvSpPr>
            <p:nvPr/>
          </p:nvSpPr>
          <p:spPr bwMode="auto">
            <a:xfrm>
              <a:off x="1679448" y="3642612"/>
              <a:ext cx="535000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7" name="Line 406"/>
            <p:cNvSpPr>
              <a:spLocks noChangeShapeType="1"/>
            </p:cNvSpPr>
            <p:nvPr/>
          </p:nvSpPr>
          <p:spPr bwMode="auto">
            <a:xfrm>
              <a:off x="2654237" y="3092776"/>
              <a:ext cx="0" cy="1479224"/>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8" name="Line 426"/>
            <p:cNvSpPr>
              <a:spLocks noChangeShapeType="1"/>
            </p:cNvSpPr>
            <p:nvPr/>
          </p:nvSpPr>
          <p:spPr bwMode="auto">
            <a:xfrm>
              <a:off x="1679448" y="4137055"/>
              <a:ext cx="535000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29" name="Text Box 471"/>
            <p:cNvSpPr txBox="1">
              <a:spLocks noChangeArrowheads="1"/>
            </p:cNvSpPr>
            <p:nvPr/>
          </p:nvSpPr>
          <p:spPr bwMode="auto">
            <a:xfrm>
              <a:off x="228600" y="3505153"/>
              <a:ext cx="1904238" cy="40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t>Sources</a:t>
              </a:r>
            </a:p>
          </p:txBody>
        </p:sp>
        <p:sp>
          <p:nvSpPr>
            <p:cNvPr id="130" name="Text Box 472"/>
            <p:cNvSpPr txBox="1">
              <a:spLocks noChangeArrowheads="1"/>
            </p:cNvSpPr>
            <p:nvPr/>
          </p:nvSpPr>
          <p:spPr bwMode="auto">
            <a:xfrm>
              <a:off x="7468362" y="2667000"/>
              <a:ext cx="1904238" cy="40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t>Sinks</a:t>
              </a:r>
            </a:p>
          </p:txBody>
        </p:sp>
        <p:sp>
          <p:nvSpPr>
            <p:cNvPr id="131" name="Text Box 474"/>
            <p:cNvSpPr txBox="1">
              <a:spLocks noChangeArrowheads="1"/>
            </p:cNvSpPr>
            <p:nvPr/>
          </p:nvSpPr>
          <p:spPr bwMode="auto">
            <a:xfrm>
              <a:off x="3589782" y="1581132"/>
              <a:ext cx="2811018" cy="40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t>Among depths</a:t>
              </a:r>
            </a:p>
          </p:txBody>
        </p:sp>
        <p:sp>
          <p:nvSpPr>
            <p:cNvPr id="132" name="AutoShape 476"/>
            <p:cNvSpPr>
              <a:spLocks/>
            </p:cNvSpPr>
            <p:nvPr/>
          </p:nvSpPr>
          <p:spPr bwMode="auto">
            <a:xfrm>
              <a:off x="1498092" y="3092776"/>
              <a:ext cx="90678" cy="1477172"/>
            </a:xfrm>
            <a:prstGeom prst="leftBrace">
              <a:avLst>
                <a:gd name="adj1" fmla="val 1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b="1"/>
            </a:p>
          </p:txBody>
        </p:sp>
        <p:sp>
          <p:nvSpPr>
            <p:cNvPr id="133" name="Line 488"/>
            <p:cNvSpPr>
              <a:spLocks noChangeShapeType="1"/>
            </p:cNvSpPr>
            <p:nvPr/>
          </p:nvSpPr>
          <p:spPr bwMode="auto">
            <a:xfrm flipH="1">
              <a:off x="7120128" y="2895820"/>
              <a:ext cx="36271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134" name="Text Box 76"/>
            <p:cNvSpPr txBox="1">
              <a:spLocks noChangeArrowheads="1"/>
            </p:cNvSpPr>
            <p:nvPr/>
          </p:nvSpPr>
          <p:spPr bwMode="auto">
            <a:xfrm>
              <a:off x="914400" y="4648200"/>
              <a:ext cx="6913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1600" dirty="0" smtClean="0"/>
                <a:t>* Denotes values that represent &gt;5% immigration rates</a:t>
              </a:r>
              <a:endParaRPr lang="en-US" sz="1600" dirty="0"/>
            </a:p>
          </p:txBody>
        </p:sp>
      </p:grpSp>
    </p:spTree>
    <p:extLst>
      <p:ext uri="{BB962C8B-B14F-4D97-AF65-F5344CB8AC3E}">
        <p14:creationId xmlns:p14="http://schemas.microsoft.com/office/powerpoint/2010/main" val="1534007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5"/>
          <p:cNvGrpSpPr/>
          <p:nvPr/>
        </p:nvGrpSpPr>
        <p:grpSpPr>
          <a:xfrm>
            <a:off x="609600" y="914400"/>
            <a:ext cx="8686800" cy="5638800"/>
            <a:chOff x="609600" y="914400"/>
            <a:chExt cx="8686800" cy="5638800"/>
          </a:xfrm>
        </p:grpSpPr>
        <p:pic>
          <p:nvPicPr>
            <p:cNvPr id="2" name="Picture 5" descr="Researh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14400"/>
              <a:ext cx="7924800" cy="5638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a:spLocks noChangeArrowheads="1"/>
            </p:cNvSpPr>
            <p:nvPr/>
          </p:nvSpPr>
          <p:spPr bwMode="auto">
            <a:xfrm>
              <a:off x="5562600" y="1200090"/>
              <a:ext cx="22995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dirty="0">
                  <a:solidFill>
                    <a:schemeClr val="bg1"/>
                  </a:solidFill>
                </a:rPr>
                <a:t>Bermuda (n=120)</a:t>
              </a:r>
            </a:p>
          </p:txBody>
        </p:sp>
        <p:sp>
          <p:nvSpPr>
            <p:cNvPr id="4" name="TextBox 3"/>
            <p:cNvSpPr txBox="1">
              <a:spLocks noChangeArrowheads="1"/>
            </p:cNvSpPr>
            <p:nvPr/>
          </p:nvSpPr>
          <p:spPr bwMode="auto">
            <a:xfrm>
              <a:off x="1828800" y="3867090"/>
              <a:ext cx="22995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dirty="0">
                  <a:solidFill>
                    <a:schemeClr val="bg1"/>
                  </a:solidFill>
                </a:rPr>
                <a:t>Florida (n=189)</a:t>
              </a:r>
            </a:p>
          </p:txBody>
        </p:sp>
        <p:sp>
          <p:nvSpPr>
            <p:cNvPr id="5" name="TextBox 5"/>
            <p:cNvSpPr txBox="1">
              <a:spLocks noChangeArrowheads="1"/>
            </p:cNvSpPr>
            <p:nvPr/>
          </p:nvSpPr>
          <p:spPr bwMode="auto">
            <a:xfrm>
              <a:off x="6625462" y="5334000"/>
              <a:ext cx="2670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dirty="0">
                  <a:solidFill>
                    <a:schemeClr val="bg1"/>
                  </a:solidFill>
                </a:rPr>
                <a:t>US Virgin Islands </a:t>
              </a:r>
              <a:endParaRPr lang="en-US" sz="2000" b="1" dirty="0" smtClean="0">
                <a:solidFill>
                  <a:schemeClr val="bg1"/>
                </a:solidFill>
              </a:endParaRPr>
            </a:p>
            <a:p>
              <a:pPr eaLnBrk="1" hangingPunct="1"/>
              <a:r>
                <a:rPr lang="en-US" sz="2000" b="1" dirty="0" smtClean="0">
                  <a:solidFill>
                    <a:schemeClr val="bg1"/>
                  </a:solidFill>
                </a:rPr>
                <a:t>(</a:t>
              </a:r>
              <a:r>
                <a:rPr lang="en-US" sz="2000" b="1" dirty="0">
                  <a:solidFill>
                    <a:schemeClr val="bg1"/>
                  </a:solidFill>
                </a:rPr>
                <a:t>n=98)</a:t>
              </a:r>
            </a:p>
          </p:txBody>
        </p:sp>
      </p:grpSp>
    </p:spTree>
    <p:extLst>
      <p:ext uri="{BB962C8B-B14F-4D97-AF65-F5344CB8AC3E}">
        <p14:creationId xmlns:p14="http://schemas.microsoft.com/office/powerpoint/2010/main" val="718483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C:\Users\Xaymara\Desktop\Figure FL curren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76200"/>
            <a:ext cx="6220699" cy="64482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53000" y="6448286"/>
            <a:ext cx="2743200" cy="369332"/>
          </a:xfrm>
          <a:prstGeom prst="rect">
            <a:avLst/>
          </a:prstGeom>
          <a:noFill/>
        </p:spPr>
        <p:txBody>
          <a:bodyPr wrap="square" rtlCol="0">
            <a:spAutoFit/>
          </a:bodyPr>
          <a:lstStyle/>
          <a:p>
            <a:r>
              <a:rPr lang="en-US" dirty="0" smtClean="0"/>
              <a:t>Courtesy of </a:t>
            </a:r>
            <a:r>
              <a:rPr lang="en-US" dirty="0" err="1" smtClean="0"/>
              <a:t>Sponaugle</a:t>
            </a:r>
            <a:r>
              <a:rPr lang="en-US" dirty="0" smtClean="0"/>
              <a:t> lab</a:t>
            </a:r>
            <a:endParaRPr lang="en-US" dirty="0"/>
          </a:p>
        </p:txBody>
      </p:sp>
    </p:spTree>
    <p:extLst>
      <p:ext uri="{BB962C8B-B14F-4D97-AF65-F5344CB8AC3E}">
        <p14:creationId xmlns:p14="http://schemas.microsoft.com/office/powerpoint/2010/main" val="3577146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2755" y="304800"/>
            <a:ext cx="557849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800600" y="6303818"/>
            <a:ext cx="2255845" cy="381000"/>
          </a:xfrm>
          <a:prstGeom prst="rect">
            <a:avLst/>
          </a:prstGeom>
          <a:noFill/>
        </p:spPr>
        <p:txBody>
          <a:bodyPr wrap="square" rtlCol="0">
            <a:spAutoFit/>
          </a:bodyPr>
          <a:lstStyle/>
          <a:p>
            <a:r>
              <a:rPr lang="en-US" dirty="0" smtClean="0"/>
              <a:t>Steinberg et al. 2001</a:t>
            </a:r>
            <a:endParaRPr lang="en-US" dirty="0"/>
          </a:p>
        </p:txBody>
      </p:sp>
    </p:spTree>
    <p:extLst>
      <p:ext uri="{BB962C8B-B14F-4D97-AF65-F5344CB8AC3E}">
        <p14:creationId xmlns:p14="http://schemas.microsoft.com/office/powerpoint/2010/main" val="1012055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72"/>
          <p:cNvGrpSpPr>
            <a:grpSpLocks/>
          </p:cNvGrpSpPr>
          <p:nvPr/>
        </p:nvGrpSpPr>
        <p:grpSpPr bwMode="auto">
          <a:xfrm>
            <a:off x="1447800" y="2514600"/>
            <a:ext cx="6172200" cy="3709737"/>
            <a:chOff x="2536" y="2400"/>
            <a:chExt cx="3032" cy="1824"/>
          </a:xfrm>
        </p:grpSpPr>
        <p:pic>
          <p:nvPicPr>
            <p:cNvPr id="3" name="Picture 64"/>
            <p:cNvPicPr>
              <a:picLocks noChangeAspect="1" noChangeArrowheads="1"/>
            </p:cNvPicPr>
            <p:nvPr/>
          </p:nvPicPr>
          <p:blipFill>
            <a:blip r:embed="rId2">
              <a:extLst>
                <a:ext uri="{28A0092B-C50C-407E-A947-70E740481C1C}">
                  <a14:useLocalDpi xmlns:a14="http://schemas.microsoft.com/office/drawing/2010/main" val="0"/>
                </a:ext>
              </a:extLst>
            </a:blip>
            <a:srcRect r="2040" b="23688"/>
            <a:stretch>
              <a:fillRect/>
            </a:stretch>
          </p:blipFill>
          <p:spPr bwMode="auto">
            <a:xfrm>
              <a:off x="2544" y="2400"/>
              <a:ext cx="3024" cy="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49"/>
            <p:cNvSpPr>
              <a:spLocks noChangeShapeType="1"/>
            </p:cNvSpPr>
            <p:nvPr/>
          </p:nvSpPr>
          <p:spPr bwMode="auto">
            <a:xfrm>
              <a:off x="2632" y="4128"/>
              <a:ext cx="144"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Text Box 8"/>
            <p:cNvSpPr txBox="1">
              <a:spLocks noChangeArrowheads="1"/>
            </p:cNvSpPr>
            <p:nvPr/>
          </p:nvSpPr>
          <p:spPr bwMode="auto">
            <a:xfrm>
              <a:off x="2536" y="3936"/>
              <a:ext cx="440"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a:solidFill>
                    <a:schemeClr val="bg1"/>
                  </a:solidFill>
                  <a:latin typeface="Arial" charset="0"/>
                </a:rPr>
                <a:t>1 mile</a:t>
              </a:r>
            </a:p>
          </p:txBody>
        </p:sp>
        <p:sp>
          <p:nvSpPr>
            <p:cNvPr id="6" name="Text Box 9"/>
            <p:cNvSpPr txBox="1">
              <a:spLocks noChangeArrowheads="1"/>
            </p:cNvSpPr>
            <p:nvPr/>
          </p:nvSpPr>
          <p:spPr bwMode="auto">
            <a:xfrm>
              <a:off x="2640" y="2592"/>
              <a:ext cx="927" cy="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solidFill>
                    <a:schemeClr val="bg1"/>
                  </a:solidFill>
                  <a:latin typeface="Arial" charset="0"/>
                </a:rPr>
                <a:t>Key Largo, FL</a:t>
              </a:r>
            </a:p>
          </p:txBody>
        </p:sp>
        <p:pic>
          <p:nvPicPr>
            <p:cNvPr id="7" name="Picture 10"/>
            <p:cNvPicPr>
              <a:picLocks noChangeAspect="1" noChangeArrowheads="1"/>
            </p:cNvPicPr>
            <p:nvPr/>
          </p:nvPicPr>
          <p:blipFill>
            <a:blip r:embed="rId3">
              <a:extLst>
                <a:ext uri="{28A0092B-C50C-407E-A947-70E740481C1C}">
                  <a14:useLocalDpi xmlns:a14="http://schemas.microsoft.com/office/drawing/2010/main" val="0"/>
                </a:ext>
              </a:extLst>
            </a:blip>
            <a:srcRect l="84047" t="86487" b="3271"/>
            <a:stretch>
              <a:fillRect/>
            </a:stretch>
          </p:blipFill>
          <p:spPr bwMode="auto">
            <a:xfrm>
              <a:off x="5055" y="3900"/>
              <a:ext cx="498"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1"/>
            <p:cNvSpPr txBox="1">
              <a:spLocks noChangeArrowheads="1"/>
            </p:cNvSpPr>
            <p:nvPr/>
          </p:nvSpPr>
          <p:spPr bwMode="auto">
            <a:xfrm>
              <a:off x="2832" y="3696"/>
              <a:ext cx="292" cy="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N=25</a:t>
              </a:r>
            </a:p>
          </p:txBody>
        </p:sp>
        <p:sp>
          <p:nvSpPr>
            <p:cNvPr id="9" name="Text Box 12"/>
            <p:cNvSpPr txBox="1">
              <a:spLocks noChangeArrowheads="1"/>
            </p:cNvSpPr>
            <p:nvPr/>
          </p:nvSpPr>
          <p:spPr bwMode="auto">
            <a:xfrm>
              <a:off x="4512" y="3216"/>
              <a:ext cx="290"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N=39</a:t>
              </a:r>
            </a:p>
          </p:txBody>
        </p:sp>
        <p:sp>
          <p:nvSpPr>
            <p:cNvPr id="10" name="Text Box 13"/>
            <p:cNvSpPr txBox="1">
              <a:spLocks noChangeArrowheads="1"/>
            </p:cNvSpPr>
            <p:nvPr/>
          </p:nvSpPr>
          <p:spPr bwMode="auto">
            <a:xfrm>
              <a:off x="4800" y="2736"/>
              <a:ext cx="290"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N=53</a:t>
              </a:r>
            </a:p>
          </p:txBody>
        </p:sp>
        <p:sp>
          <p:nvSpPr>
            <p:cNvPr id="11" name="Text Box 14"/>
            <p:cNvSpPr txBox="1">
              <a:spLocks noChangeArrowheads="1"/>
            </p:cNvSpPr>
            <p:nvPr/>
          </p:nvSpPr>
          <p:spPr bwMode="auto">
            <a:xfrm>
              <a:off x="3840" y="3936"/>
              <a:ext cx="291" cy="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N=65</a:t>
              </a:r>
            </a:p>
          </p:txBody>
        </p:sp>
        <p:sp>
          <p:nvSpPr>
            <p:cNvPr id="12" name="Text Box 15"/>
            <p:cNvSpPr txBox="1">
              <a:spLocks noChangeArrowheads="1"/>
            </p:cNvSpPr>
            <p:nvPr/>
          </p:nvSpPr>
          <p:spPr bwMode="auto">
            <a:xfrm>
              <a:off x="3888" y="2832"/>
              <a:ext cx="290"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N=48</a:t>
              </a:r>
            </a:p>
          </p:txBody>
        </p:sp>
        <p:sp>
          <p:nvSpPr>
            <p:cNvPr id="13" name="Text Box 16"/>
            <p:cNvSpPr txBox="1">
              <a:spLocks noChangeArrowheads="1"/>
            </p:cNvSpPr>
            <p:nvPr/>
          </p:nvSpPr>
          <p:spPr bwMode="auto">
            <a:xfrm>
              <a:off x="4080" y="3504"/>
              <a:ext cx="291"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N=36</a:t>
              </a:r>
            </a:p>
          </p:txBody>
        </p:sp>
        <p:sp>
          <p:nvSpPr>
            <p:cNvPr id="14" name="Text Box 17"/>
            <p:cNvSpPr txBox="1">
              <a:spLocks noChangeArrowheads="1"/>
            </p:cNvSpPr>
            <p:nvPr/>
          </p:nvSpPr>
          <p:spPr bwMode="auto">
            <a:xfrm>
              <a:off x="3024" y="3600"/>
              <a:ext cx="293"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N=46</a:t>
              </a:r>
            </a:p>
          </p:txBody>
        </p:sp>
        <p:sp>
          <p:nvSpPr>
            <p:cNvPr id="15" name="Text Box 18"/>
            <p:cNvSpPr txBox="1">
              <a:spLocks noChangeArrowheads="1"/>
            </p:cNvSpPr>
            <p:nvPr/>
          </p:nvSpPr>
          <p:spPr bwMode="auto">
            <a:xfrm>
              <a:off x="4316" y="2832"/>
              <a:ext cx="292"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N=31</a:t>
              </a:r>
            </a:p>
          </p:txBody>
        </p:sp>
        <p:sp>
          <p:nvSpPr>
            <p:cNvPr id="16" name="Text Box 19"/>
            <p:cNvSpPr txBox="1">
              <a:spLocks noChangeArrowheads="1"/>
            </p:cNvSpPr>
            <p:nvPr/>
          </p:nvSpPr>
          <p:spPr bwMode="auto">
            <a:xfrm>
              <a:off x="3453" y="3843"/>
              <a:ext cx="291"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N=87</a:t>
              </a:r>
            </a:p>
          </p:txBody>
        </p:sp>
        <p:sp>
          <p:nvSpPr>
            <p:cNvPr id="17" name="Text Box 71"/>
            <p:cNvSpPr txBox="1">
              <a:spLocks noChangeArrowheads="1"/>
            </p:cNvSpPr>
            <p:nvPr/>
          </p:nvSpPr>
          <p:spPr bwMode="auto">
            <a:xfrm>
              <a:off x="4992" y="3075"/>
              <a:ext cx="290" cy="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035" tIns="50520" rIns="101035" bIns="50520">
              <a:spAutoFit/>
            </a:bodyPr>
            <a:lstStyle>
              <a:lvl1pPr defTabSz="1012825" eaLnBrk="0" hangingPunct="0">
                <a:defRPr>
                  <a:solidFill>
                    <a:schemeClr val="tx1"/>
                  </a:solidFill>
                  <a:latin typeface="Calibri" pitchFamily="34" charset="0"/>
                  <a:cs typeface="Arial" charset="0"/>
                </a:defRPr>
              </a:lvl1pPr>
              <a:lvl2pPr marL="742950" indent="-285750" defTabSz="1012825" eaLnBrk="0" hangingPunct="0">
                <a:defRPr>
                  <a:solidFill>
                    <a:schemeClr val="tx1"/>
                  </a:solidFill>
                  <a:latin typeface="Calibri" pitchFamily="34" charset="0"/>
                  <a:cs typeface="Arial" charset="0"/>
                </a:defRPr>
              </a:lvl2pPr>
              <a:lvl3pPr marL="1143000" indent="-228600" defTabSz="1012825" eaLnBrk="0" hangingPunct="0">
                <a:defRPr>
                  <a:solidFill>
                    <a:schemeClr val="tx1"/>
                  </a:solidFill>
                  <a:latin typeface="Calibri" pitchFamily="34" charset="0"/>
                  <a:cs typeface="Arial" charset="0"/>
                </a:defRPr>
              </a:lvl3pPr>
              <a:lvl4pPr marL="1600200" indent="-228600" defTabSz="1012825" eaLnBrk="0" hangingPunct="0">
                <a:defRPr>
                  <a:solidFill>
                    <a:schemeClr val="tx1"/>
                  </a:solidFill>
                  <a:latin typeface="Calibri" pitchFamily="34" charset="0"/>
                  <a:cs typeface="Arial" charset="0"/>
                </a:defRPr>
              </a:lvl4pPr>
              <a:lvl5pPr marL="2057400" indent="-228600" defTabSz="1012825" eaLnBrk="0" hangingPunct="0">
                <a:defRPr>
                  <a:solidFill>
                    <a:schemeClr val="tx1"/>
                  </a:solidFill>
                  <a:latin typeface="Calibri" pitchFamily="34" charset="0"/>
                  <a:cs typeface="Arial" charset="0"/>
                </a:defRPr>
              </a:lvl5pPr>
              <a:lvl6pPr marL="2514600" indent="-228600" defTabSz="1012825" eaLnBrk="0" fontAlgn="base" hangingPunct="0">
                <a:spcBef>
                  <a:spcPct val="0"/>
                </a:spcBef>
                <a:spcAft>
                  <a:spcPct val="0"/>
                </a:spcAft>
                <a:defRPr>
                  <a:solidFill>
                    <a:schemeClr val="tx1"/>
                  </a:solidFill>
                  <a:latin typeface="Calibri" pitchFamily="34" charset="0"/>
                  <a:cs typeface="Arial" charset="0"/>
                </a:defRPr>
              </a:lvl6pPr>
              <a:lvl7pPr marL="2971800" indent="-228600" defTabSz="1012825" eaLnBrk="0" fontAlgn="base" hangingPunct="0">
                <a:spcBef>
                  <a:spcPct val="0"/>
                </a:spcBef>
                <a:spcAft>
                  <a:spcPct val="0"/>
                </a:spcAft>
                <a:defRPr>
                  <a:solidFill>
                    <a:schemeClr val="tx1"/>
                  </a:solidFill>
                  <a:latin typeface="Calibri" pitchFamily="34" charset="0"/>
                  <a:cs typeface="Arial" charset="0"/>
                </a:defRPr>
              </a:lvl7pPr>
              <a:lvl8pPr marL="3429000" indent="-228600" defTabSz="1012825" eaLnBrk="0" fontAlgn="base" hangingPunct="0">
                <a:spcBef>
                  <a:spcPct val="0"/>
                </a:spcBef>
                <a:spcAft>
                  <a:spcPct val="0"/>
                </a:spcAft>
                <a:defRPr>
                  <a:solidFill>
                    <a:schemeClr val="tx1"/>
                  </a:solidFill>
                  <a:latin typeface="Calibri" pitchFamily="34" charset="0"/>
                  <a:cs typeface="Arial" charset="0"/>
                </a:defRPr>
              </a:lvl8pPr>
              <a:lvl9pPr marL="3886200" indent="-228600" defTabSz="1012825"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800" b="1">
                  <a:solidFill>
                    <a:schemeClr val="bg1"/>
                  </a:solidFill>
                  <a:latin typeface="Arial" charset="0"/>
                </a:rPr>
                <a:t>N=19</a:t>
              </a:r>
            </a:p>
          </p:txBody>
        </p:sp>
      </p:grpSp>
      <p:sp>
        <p:nvSpPr>
          <p:cNvPr id="18" name="Rectangle 2"/>
          <p:cNvSpPr txBox="1">
            <a:spLocks noChangeArrowheads="1"/>
          </p:cNvSpPr>
          <p:nvPr/>
        </p:nvSpPr>
        <p:spPr>
          <a:xfrm>
            <a:off x="0" y="274638"/>
            <a:ext cx="91440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b="1" u="sng" dirty="0" smtClean="0"/>
              <a:t>Incorporating </a:t>
            </a:r>
            <a:r>
              <a:rPr lang="en-US" sz="2600" b="1" u="sng" dirty="0" smtClean="0">
                <a:solidFill>
                  <a:srgbClr val="FF0000"/>
                </a:solidFill>
              </a:rPr>
              <a:t>biophysical modeling </a:t>
            </a:r>
            <a:r>
              <a:rPr lang="en-US" sz="2600" b="1" u="sng" dirty="0" smtClean="0"/>
              <a:t>to our study</a:t>
            </a:r>
            <a:endParaRPr lang="en-US" sz="2600" b="1" i="1" u="sng" dirty="0"/>
          </a:p>
        </p:txBody>
      </p:sp>
      <p:sp>
        <p:nvSpPr>
          <p:cNvPr id="19" name="Rectangle 5"/>
          <p:cNvSpPr txBox="1">
            <a:spLocks noChangeArrowheads="1"/>
          </p:cNvSpPr>
          <p:nvPr/>
        </p:nvSpPr>
        <p:spPr>
          <a:xfrm>
            <a:off x="152400" y="914400"/>
            <a:ext cx="9067800" cy="16637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smtClean="0"/>
              <a:t>Collaboration with Dr. Claire Paris (RSMAS)</a:t>
            </a:r>
          </a:p>
          <a:p>
            <a:r>
              <a:rPr lang="en-US" sz="2200" dirty="0" smtClean="0"/>
              <a:t>900m resolution ocean circulation model for the FL Keys</a:t>
            </a:r>
          </a:p>
          <a:p>
            <a:r>
              <a:rPr lang="en-US" sz="2200" dirty="0" smtClean="0"/>
              <a:t>Can generate dispersal probabilities of</a:t>
            </a:r>
            <a:r>
              <a:rPr lang="en-US" sz="2200" dirty="0" smtClean="0">
                <a:solidFill>
                  <a:srgbClr val="FF0000"/>
                </a:solidFill>
              </a:rPr>
              <a:t> mixing </a:t>
            </a:r>
            <a:r>
              <a:rPr lang="en-US" sz="2200" dirty="0" smtClean="0"/>
              <a:t>between </a:t>
            </a:r>
            <a:r>
              <a:rPr lang="en-US" sz="2200" dirty="0" smtClean="0">
                <a:solidFill>
                  <a:srgbClr val="FF0000"/>
                </a:solidFill>
              </a:rPr>
              <a:t>shallow and deep</a:t>
            </a:r>
          </a:p>
          <a:p>
            <a:pPr>
              <a:buFontTx/>
              <a:buNone/>
            </a:pPr>
            <a:endParaRPr lang="en-US" sz="2000" dirty="0"/>
          </a:p>
        </p:txBody>
      </p:sp>
    </p:spTree>
    <p:extLst>
      <p:ext uri="{BB962C8B-B14F-4D97-AF65-F5344CB8AC3E}">
        <p14:creationId xmlns:p14="http://schemas.microsoft.com/office/powerpoint/2010/main" val="835538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715962"/>
          </a:xfrm>
        </p:spPr>
        <p:txBody>
          <a:bodyPr>
            <a:normAutofit/>
          </a:bodyPr>
          <a:lstStyle/>
          <a:p>
            <a:r>
              <a:rPr lang="en-US" sz="2600" b="1" u="sng" dirty="0"/>
              <a:t>Expected benefits from this study</a:t>
            </a:r>
          </a:p>
        </p:txBody>
      </p:sp>
      <p:sp>
        <p:nvSpPr>
          <p:cNvPr id="13317" name="Rectangle 5"/>
          <p:cNvSpPr>
            <a:spLocks noGrp="1" noChangeArrowheads="1"/>
          </p:cNvSpPr>
          <p:nvPr>
            <p:ph type="body" idx="1"/>
          </p:nvPr>
        </p:nvSpPr>
        <p:spPr>
          <a:xfrm>
            <a:off x="228600" y="1219200"/>
            <a:ext cx="8763000" cy="5638800"/>
          </a:xfrm>
        </p:spPr>
        <p:txBody>
          <a:bodyPr/>
          <a:lstStyle/>
          <a:p>
            <a:pPr>
              <a:lnSpc>
                <a:spcPct val="90000"/>
              </a:lnSpc>
            </a:pPr>
            <a:r>
              <a:rPr lang="en-US" sz="2200" dirty="0" smtClean="0"/>
              <a:t>Results show that some reefs have the potential to recover </a:t>
            </a:r>
            <a:r>
              <a:rPr lang="en-US" sz="2200" u="sng" dirty="0" smtClean="0">
                <a:solidFill>
                  <a:srgbClr val="FF0000"/>
                </a:solidFill>
              </a:rPr>
              <a:t>over short vertical distances</a:t>
            </a:r>
            <a:r>
              <a:rPr lang="en-US" sz="2200" dirty="0" smtClean="0">
                <a:solidFill>
                  <a:srgbClr val="FF0000"/>
                </a:solidFill>
              </a:rPr>
              <a:t>, </a:t>
            </a:r>
            <a:r>
              <a:rPr lang="en-US" sz="2200" dirty="0" smtClean="0"/>
              <a:t>but it depends on the species involved</a:t>
            </a:r>
            <a:r>
              <a:rPr lang="en-US" sz="2200" dirty="0" smtClean="0">
                <a:solidFill>
                  <a:srgbClr val="FF0000"/>
                </a:solidFill>
              </a:rPr>
              <a:t> </a:t>
            </a:r>
          </a:p>
          <a:p>
            <a:pPr>
              <a:lnSpc>
                <a:spcPct val="90000"/>
              </a:lnSpc>
              <a:buFontTx/>
              <a:buNone/>
            </a:pPr>
            <a:endParaRPr lang="en-US" sz="2200" dirty="0" smtClean="0">
              <a:solidFill>
                <a:srgbClr val="FF0000"/>
              </a:solidFill>
            </a:endParaRPr>
          </a:p>
          <a:p>
            <a:pPr>
              <a:lnSpc>
                <a:spcPct val="90000"/>
              </a:lnSpc>
            </a:pPr>
            <a:r>
              <a:rPr lang="en-US" sz="2200" dirty="0" smtClean="0"/>
              <a:t>Results are</a:t>
            </a:r>
            <a:r>
              <a:rPr lang="en-US" sz="2200" dirty="0" smtClean="0">
                <a:solidFill>
                  <a:srgbClr val="FF0000"/>
                </a:solidFill>
              </a:rPr>
              <a:t> critical</a:t>
            </a:r>
            <a:r>
              <a:rPr lang="en-US" sz="2200" dirty="0" smtClean="0"/>
              <a:t> for managers who are operating under the </a:t>
            </a:r>
            <a:r>
              <a:rPr lang="en-US" sz="2200" u="sng" dirty="0" smtClean="0"/>
              <a:t>assumption that climate change and other impacts are unlikely to improve in the short term</a:t>
            </a:r>
            <a:endParaRPr lang="en-US" sz="2200" dirty="0" smtClean="0"/>
          </a:p>
          <a:p>
            <a:pPr lvl="1">
              <a:lnSpc>
                <a:spcPct val="90000"/>
              </a:lnSpc>
            </a:pPr>
            <a:endParaRPr lang="en-US" sz="2200" dirty="0" smtClean="0"/>
          </a:p>
          <a:p>
            <a:pPr>
              <a:lnSpc>
                <a:spcPct val="90000"/>
              </a:lnSpc>
            </a:pPr>
            <a:r>
              <a:rPr lang="en-US" sz="2200" u="sng" dirty="0" smtClean="0">
                <a:solidFill>
                  <a:srgbClr val="FF0000"/>
                </a:solidFill>
              </a:rPr>
              <a:t>Significant</a:t>
            </a:r>
            <a:r>
              <a:rPr lang="en-US" sz="2200" u="sng" dirty="0" smtClean="0"/>
              <a:t> vertical connectivity </a:t>
            </a:r>
            <a:r>
              <a:rPr lang="en-US" sz="2200" dirty="0" smtClean="0"/>
              <a:t>suggests:</a:t>
            </a:r>
          </a:p>
          <a:p>
            <a:pPr lvl="1">
              <a:lnSpc>
                <a:spcPct val="90000"/>
              </a:lnSpc>
            </a:pPr>
            <a:r>
              <a:rPr lang="en-US" sz="2000" dirty="0"/>
              <a:t>N</a:t>
            </a:r>
            <a:r>
              <a:rPr lang="en-US" sz="2000" dirty="0" smtClean="0"/>
              <a:t>eed for re-assessment of current level of protection afforded to deep reefs</a:t>
            </a:r>
          </a:p>
          <a:p>
            <a:pPr lvl="1">
              <a:lnSpc>
                <a:spcPct val="90000"/>
              </a:lnSpc>
            </a:pPr>
            <a:r>
              <a:rPr lang="en-US" sz="2000" dirty="0" smtClean="0"/>
              <a:t>Important for the re-design of MPAs</a:t>
            </a:r>
          </a:p>
          <a:p>
            <a:pPr lvl="2">
              <a:lnSpc>
                <a:spcPct val="90000"/>
              </a:lnSpc>
            </a:pPr>
            <a:r>
              <a:rPr lang="en-US" sz="1800" dirty="0" smtClean="0"/>
              <a:t>Results could provide the rationale for extending no-take zones deeper</a:t>
            </a:r>
          </a:p>
          <a:p>
            <a:pPr marL="914400" lvl="2" indent="0">
              <a:lnSpc>
                <a:spcPct val="90000"/>
              </a:lnSpc>
              <a:buNone/>
            </a:pPr>
            <a:endParaRPr lang="en-US" sz="1800" dirty="0" smtClean="0"/>
          </a:p>
        </p:txBody>
      </p:sp>
    </p:spTree>
    <p:extLst>
      <p:ext uri="{BB962C8B-B14F-4D97-AF65-F5344CB8AC3E}">
        <p14:creationId xmlns:p14="http://schemas.microsoft.com/office/powerpoint/2010/main" val="3061124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7">
                                            <p:txEl>
                                              <p:pRg st="2" end="2"/>
                                            </p:txEl>
                                          </p:spTgt>
                                        </p:tgtEl>
                                        <p:attrNameLst>
                                          <p:attrName>style.visibility</p:attrName>
                                        </p:attrNameLst>
                                      </p:cBhvr>
                                      <p:to>
                                        <p:strVal val="visible"/>
                                      </p:to>
                                    </p:set>
                                    <p:animEffect transition="in" filter="blinds(horizontal)">
                                      <p:cBhvr>
                                        <p:cTn id="7" dur="500"/>
                                        <p:tgtEl>
                                          <p:spTgt spid="1331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317">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3317">
                                            <p:txEl>
                                              <p:pRg st="5" end="5"/>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317">
                                            <p:txEl>
                                              <p:pRg st="6" end="6"/>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33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7650" name="Group 50"/>
          <p:cNvGrpSpPr>
            <a:grpSpLocks/>
          </p:cNvGrpSpPr>
          <p:nvPr/>
        </p:nvGrpSpPr>
        <p:grpSpPr bwMode="auto">
          <a:xfrm>
            <a:off x="1835150" y="1181100"/>
            <a:ext cx="6775450" cy="1608138"/>
            <a:chOff x="1156" y="696"/>
            <a:chExt cx="4268" cy="1013"/>
          </a:xfrm>
        </p:grpSpPr>
        <p:grpSp>
          <p:nvGrpSpPr>
            <p:cNvPr id="27678" name="Group 35"/>
            <p:cNvGrpSpPr>
              <a:grpSpLocks/>
            </p:cNvGrpSpPr>
            <p:nvPr/>
          </p:nvGrpSpPr>
          <p:grpSpPr bwMode="auto">
            <a:xfrm>
              <a:off x="1156" y="696"/>
              <a:ext cx="4268" cy="962"/>
              <a:chOff x="1156" y="696"/>
              <a:chExt cx="4268" cy="962"/>
            </a:xfrm>
          </p:grpSpPr>
          <p:pic>
            <p:nvPicPr>
              <p:cNvPr id="27684" name="Picture 22" descr="K2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 y="696"/>
                <a:ext cx="3704" cy="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5" name="Text Box 17"/>
              <p:cNvSpPr txBox="1">
                <a:spLocks noChangeArrowheads="1"/>
              </p:cNvSpPr>
              <p:nvPr/>
            </p:nvSpPr>
            <p:spPr bwMode="auto">
              <a:xfrm>
                <a:off x="4814" y="1048"/>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K=2</a:t>
                </a:r>
              </a:p>
            </p:txBody>
          </p:sp>
          <p:sp>
            <p:nvSpPr>
              <p:cNvPr id="27686" name="Rectangle 32"/>
              <p:cNvSpPr>
                <a:spLocks noChangeArrowheads="1"/>
              </p:cNvSpPr>
              <p:nvPr/>
            </p:nvSpPr>
            <p:spPr bwMode="auto">
              <a:xfrm>
                <a:off x="1640" y="1544"/>
                <a:ext cx="2784"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7679" name="Text Box 17"/>
            <p:cNvSpPr txBox="1">
              <a:spLocks noChangeArrowheads="1"/>
            </p:cNvSpPr>
            <p:nvPr/>
          </p:nvSpPr>
          <p:spPr bwMode="auto">
            <a:xfrm>
              <a:off x="1411" y="1536"/>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shallow</a:t>
              </a:r>
            </a:p>
          </p:txBody>
        </p:sp>
        <p:sp>
          <p:nvSpPr>
            <p:cNvPr id="27680" name="Text Box 17"/>
            <p:cNvSpPr txBox="1">
              <a:spLocks noChangeArrowheads="1"/>
            </p:cNvSpPr>
            <p:nvPr/>
          </p:nvSpPr>
          <p:spPr bwMode="auto">
            <a:xfrm>
              <a:off x="2203" y="1536"/>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mid</a:t>
              </a:r>
            </a:p>
          </p:txBody>
        </p:sp>
        <p:sp>
          <p:nvSpPr>
            <p:cNvPr id="27681" name="Text Box 17"/>
            <p:cNvSpPr txBox="1">
              <a:spLocks noChangeArrowheads="1"/>
            </p:cNvSpPr>
            <p:nvPr/>
          </p:nvSpPr>
          <p:spPr bwMode="auto">
            <a:xfrm>
              <a:off x="2667" y="1528"/>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shallow</a:t>
              </a:r>
            </a:p>
          </p:txBody>
        </p:sp>
        <p:sp>
          <p:nvSpPr>
            <p:cNvPr id="27682" name="Text Box 17"/>
            <p:cNvSpPr txBox="1">
              <a:spLocks noChangeArrowheads="1"/>
            </p:cNvSpPr>
            <p:nvPr/>
          </p:nvSpPr>
          <p:spPr bwMode="auto">
            <a:xfrm>
              <a:off x="3883" y="1520"/>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USVI shallow</a:t>
              </a:r>
            </a:p>
          </p:txBody>
        </p:sp>
        <p:sp>
          <p:nvSpPr>
            <p:cNvPr id="27683" name="Text Box 17"/>
            <p:cNvSpPr txBox="1">
              <a:spLocks noChangeArrowheads="1"/>
            </p:cNvSpPr>
            <p:nvPr/>
          </p:nvSpPr>
          <p:spPr bwMode="auto">
            <a:xfrm>
              <a:off x="3363" y="1520"/>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mid</a:t>
              </a:r>
            </a:p>
          </p:txBody>
        </p:sp>
      </p:grpSp>
      <p:sp>
        <p:nvSpPr>
          <p:cNvPr id="27651" name="Rectangle 2"/>
          <p:cNvSpPr>
            <a:spLocks noGrp="1" noChangeArrowheads="1"/>
          </p:cNvSpPr>
          <p:nvPr>
            <p:ph type="title"/>
          </p:nvPr>
        </p:nvSpPr>
        <p:spPr>
          <a:xfrm>
            <a:off x="457200" y="198438"/>
            <a:ext cx="8229600" cy="520700"/>
          </a:xfrm>
        </p:spPr>
        <p:txBody>
          <a:bodyPr/>
          <a:lstStyle/>
          <a:p>
            <a:pPr eaLnBrk="1" hangingPunct="1"/>
            <a:r>
              <a:rPr lang="en-US" sz="2400" b="1" i="1" u="sng" smtClean="0"/>
              <a:t>P. astreoides</a:t>
            </a:r>
            <a:r>
              <a:rPr lang="en-US" sz="2400" b="1" u="sng" smtClean="0"/>
              <a:t> preliminary results</a:t>
            </a:r>
          </a:p>
        </p:txBody>
      </p:sp>
      <p:sp>
        <p:nvSpPr>
          <p:cNvPr id="27652" name="Rectangle 7"/>
          <p:cNvSpPr>
            <a:spLocks noChangeArrowheads="1"/>
          </p:cNvSpPr>
          <p:nvPr/>
        </p:nvSpPr>
        <p:spPr bwMode="auto">
          <a:xfrm>
            <a:off x="2138363" y="1000125"/>
            <a:ext cx="42687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600" u="sng"/>
              <a:t>All locations and depths (N=95)</a:t>
            </a:r>
          </a:p>
          <a:p>
            <a:pPr algn="ctr"/>
            <a:endParaRPr lang="en-US" sz="1600"/>
          </a:p>
        </p:txBody>
      </p:sp>
      <p:sp>
        <p:nvSpPr>
          <p:cNvPr id="27653" name="Text Box 16"/>
          <p:cNvSpPr txBox="1">
            <a:spLocks noChangeArrowheads="1"/>
          </p:cNvSpPr>
          <p:nvPr/>
        </p:nvSpPr>
        <p:spPr bwMode="auto">
          <a:xfrm rot="-5400000">
            <a:off x="736600" y="1830388"/>
            <a:ext cx="19113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900" b="1">
                <a:latin typeface="Arial" charset="0"/>
              </a:rPr>
              <a:t>Assignment probability</a:t>
            </a:r>
          </a:p>
        </p:txBody>
      </p:sp>
      <p:grpSp>
        <p:nvGrpSpPr>
          <p:cNvPr id="16433" name="Group 49"/>
          <p:cNvGrpSpPr>
            <a:grpSpLocks/>
          </p:cNvGrpSpPr>
          <p:nvPr/>
        </p:nvGrpSpPr>
        <p:grpSpPr bwMode="auto">
          <a:xfrm>
            <a:off x="1628775" y="2792413"/>
            <a:ext cx="6981825" cy="1911350"/>
            <a:chOff x="1026" y="1687"/>
            <a:chExt cx="4398" cy="1204"/>
          </a:xfrm>
        </p:grpSpPr>
        <p:grpSp>
          <p:nvGrpSpPr>
            <p:cNvPr id="27668" name="Group 36"/>
            <p:cNvGrpSpPr>
              <a:grpSpLocks/>
            </p:cNvGrpSpPr>
            <p:nvPr/>
          </p:nvGrpSpPr>
          <p:grpSpPr bwMode="auto">
            <a:xfrm>
              <a:off x="1026" y="1687"/>
              <a:ext cx="4398" cy="1204"/>
              <a:chOff x="1026" y="1687"/>
              <a:chExt cx="4398" cy="1204"/>
            </a:xfrm>
          </p:grpSpPr>
          <p:sp>
            <p:nvSpPr>
              <p:cNvPr id="27674" name="Text Box 17"/>
              <p:cNvSpPr txBox="1">
                <a:spLocks noChangeArrowheads="1"/>
              </p:cNvSpPr>
              <p:nvPr/>
            </p:nvSpPr>
            <p:spPr bwMode="auto">
              <a:xfrm>
                <a:off x="4814" y="2200"/>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K=3</a:t>
                </a:r>
              </a:p>
            </p:txBody>
          </p:sp>
          <p:pic>
            <p:nvPicPr>
              <p:cNvPr id="27675" name="Picture 27" descr="K3_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6" y="1786"/>
                <a:ext cx="3640"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6" name="Rectangle 31"/>
              <p:cNvSpPr>
                <a:spLocks noChangeArrowheads="1"/>
              </p:cNvSpPr>
              <p:nvPr/>
            </p:nvSpPr>
            <p:spPr bwMode="auto">
              <a:xfrm>
                <a:off x="1608" y="2664"/>
                <a:ext cx="2784"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7" name="Text Box 16"/>
              <p:cNvSpPr txBox="1">
                <a:spLocks noChangeArrowheads="1"/>
              </p:cNvSpPr>
              <p:nvPr/>
            </p:nvSpPr>
            <p:spPr bwMode="auto">
              <a:xfrm rot="-5400000">
                <a:off x="496" y="2217"/>
                <a:ext cx="120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900" b="1">
                    <a:latin typeface="Arial" charset="0"/>
                  </a:rPr>
                  <a:t>Assignment probability</a:t>
                </a:r>
              </a:p>
            </p:txBody>
          </p:sp>
        </p:grpSp>
        <p:sp>
          <p:nvSpPr>
            <p:cNvPr id="27669" name="Text Box 17"/>
            <p:cNvSpPr txBox="1">
              <a:spLocks noChangeArrowheads="1"/>
            </p:cNvSpPr>
            <p:nvPr/>
          </p:nvSpPr>
          <p:spPr bwMode="auto">
            <a:xfrm>
              <a:off x="1427" y="2664"/>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shallow</a:t>
              </a:r>
            </a:p>
          </p:txBody>
        </p:sp>
        <p:sp>
          <p:nvSpPr>
            <p:cNvPr id="27670" name="Text Box 17"/>
            <p:cNvSpPr txBox="1">
              <a:spLocks noChangeArrowheads="1"/>
            </p:cNvSpPr>
            <p:nvPr/>
          </p:nvSpPr>
          <p:spPr bwMode="auto">
            <a:xfrm>
              <a:off x="2219" y="2664"/>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mid</a:t>
              </a:r>
            </a:p>
          </p:txBody>
        </p:sp>
        <p:sp>
          <p:nvSpPr>
            <p:cNvPr id="27671" name="Text Box 17"/>
            <p:cNvSpPr txBox="1">
              <a:spLocks noChangeArrowheads="1"/>
            </p:cNvSpPr>
            <p:nvPr/>
          </p:nvSpPr>
          <p:spPr bwMode="auto">
            <a:xfrm>
              <a:off x="2683" y="2656"/>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shallow</a:t>
              </a:r>
            </a:p>
          </p:txBody>
        </p:sp>
        <p:sp>
          <p:nvSpPr>
            <p:cNvPr id="27672" name="Text Box 17"/>
            <p:cNvSpPr txBox="1">
              <a:spLocks noChangeArrowheads="1"/>
            </p:cNvSpPr>
            <p:nvPr/>
          </p:nvSpPr>
          <p:spPr bwMode="auto">
            <a:xfrm>
              <a:off x="3899" y="2648"/>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USVI shallow</a:t>
              </a:r>
            </a:p>
          </p:txBody>
        </p:sp>
        <p:sp>
          <p:nvSpPr>
            <p:cNvPr id="27673" name="Text Box 17"/>
            <p:cNvSpPr txBox="1">
              <a:spLocks noChangeArrowheads="1"/>
            </p:cNvSpPr>
            <p:nvPr/>
          </p:nvSpPr>
          <p:spPr bwMode="auto">
            <a:xfrm>
              <a:off x="3379" y="2648"/>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mid</a:t>
              </a:r>
            </a:p>
          </p:txBody>
        </p:sp>
      </p:grpSp>
      <p:grpSp>
        <p:nvGrpSpPr>
          <p:cNvPr id="2" name="Group 1"/>
          <p:cNvGrpSpPr>
            <a:grpSpLocks/>
          </p:cNvGrpSpPr>
          <p:nvPr/>
        </p:nvGrpSpPr>
        <p:grpSpPr bwMode="auto">
          <a:xfrm>
            <a:off x="1590675" y="4545013"/>
            <a:ext cx="6969125" cy="1911350"/>
            <a:chOff x="1590675" y="4545013"/>
            <a:chExt cx="6969125" cy="1911350"/>
          </a:xfrm>
        </p:grpSpPr>
        <p:sp>
          <p:nvSpPr>
            <p:cNvPr id="27657" name="Text Box 16"/>
            <p:cNvSpPr txBox="1">
              <a:spLocks noChangeArrowheads="1"/>
            </p:cNvSpPr>
            <p:nvPr/>
          </p:nvSpPr>
          <p:spPr bwMode="auto">
            <a:xfrm rot="-5400000">
              <a:off x="749300" y="5386388"/>
              <a:ext cx="19113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sz="900" b="1">
                  <a:latin typeface="Arial" charset="0"/>
                </a:rPr>
                <a:t>Assignment probability</a:t>
              </a:r>
            </a:p>
          </p:txBody>
        </p:sp>
        <p:grpSp>
          <p:nvGrpSpPr>
            <p:cNvPr id="27658" name="Group 48"/>
            <p:cNvGrpSpPr>
              <a:grpSpLocks/>
            </p:cNvGrpSpPr>
            <p:nvPr/>
          </p:nvGrpSpPr>
          <p:grpSpPr bwMode="auto">
            <a:xfrm>
              <a:off x="1835150" y="4708525"/>
              <a:ext cx="6724650" cy="1649413"/>
              <a:chOff x="1156" y="2918"/>
              <a:chExt cx="4236" cy="1039"/>
            </a:xfrm>
          </p:grpSpPr>
          <p:grpSp>
            <p:nvGrpSpPr>
              <p:cNvPr id="27659" name="Group 37"/>
              <p:cNvGrpSpPr>
                <a:grpSpLocks/>
              </p:cNvGrpSpPr>
              <p:nvPr/>
            </p:nvGrpSpPr>
            <p:grpSpPr bwMode="auto">
              <a:xfrm>
                <a:off x="1156" y="2918"/>
                <a:ext cx="4236" cy="994"/>
                <a:chOff x="1156" y="2918"/>
                <a:chExt cx="4236" cy="994"/>
              </a:xfrm>
            </p:grpSpPr>
            <p:sp>
              <p:nvSpPr>
                <p:cNvPr id="27665" name="Text Box 17"/>
                <p:cNvSpPr txBox="1">
                  <a:spLocks noChangeArrowheads="1"/>
                </p:cNvSpPr>
                <p:nvPr/>
              </p:nvSpPr>
              <p:spPr bwMode="auto">
                <a:xfrm>
                  <a:off x="4782" y="3248"/>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K=4</a:t>
                  </a:r>
                </a:p>
              </p:txBody>
            </p:sp>
            <p:pic>
              <p:nvPicPr>
                <p:cNvPr id="27666" name="Picture 29" descr="K4_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6" y="2918"/>
                  <a:ext cx="3688" cy="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Rectangle 30"/>
                <p:cNvSpPr>
                  <a:spLocks noChangeArrowheads="1"/>
                </p:cNvSpPr>
                <p:nvPr/>
              </p:nvSpPr>
              <p:spPr bwMode="auto">
                <a:xfrm>
                  <a:off x="1640" y="3792"/>
                  <a:ext cx="2784" cy="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7660" name="Text Box 17"/>
              <p:cNvSpPr txBox="1">
                <a:spLocks noChangeArrowheads="1"/>
              </p:cNvSpPr>
              <p:nvPr/>
            </p:nvSpPr>
            <p:spPr bwMode="auto">
              <a:xfrm>
                <a:off x="1435" y="3784"/>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shallow</a:t>
                </a:r>
              </a:p>
            </p:txBody>
          </p:sp>
          <p:sp>
            <p:nvSpPr>
              <p:cNvPr id="27661" name="Text Box 17"/>
              <p:cNvSpPr txBox="1">
                <a:spLocks noChangeArrowheads="1"/>
              </p:cNvSpPr>
              <p:nvPr/>
            </p:nvSpPr>
            <p:spPr bwMode="auto">
              <a:xfrm>
                <a:off x="2227" y="3784"/>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FL mid</a:t>
                </a:r>
              </a:p>
            </p:txBody>
          </p:sp>
          <p:sp>
            <p:nvSpPr>
              <p:cNvPr id="27662" name="Text Box 17"/>
              <p:cNvSpPr txBox="1">
                <a:spLocks noChangeArrowheads="1"/>
              </p:cNvSpPr>
              <p:nvPr/>
            </p:nvSpPr>
            <p:spPr bwMode="auto">
              <a:xfrm>
                <a:off x="2691" y="3776"/>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shallow</a:t>
                </a:r>
              </a:p>
            </p:txBody>
          </p:sp>
          <p:sp>
            <p:nvSpPr>
              <p:cNvPr id="27663" name="Text Box 17"/>
              <p:cNvSpPr txBox="1">
                <a:spLocks noChangeArrowheads="1"/>
              </p:cNvSpPr>
              <p:nvPr/>
            </p:nvSpPr>
            <p:spPr bwMode="auto">
              <a:xfrm>
                <a:off x="3907" y="3768"/>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USVI shallow</a:t>
                </a:r>
              </a:p>
            </p:txBody>
          </p:sp>
          <p:sp>
            <p:nvSpPr>
              <p:cNvPr id="27664" name="Text Box 17"/>
              <p:cNvSpPr txBox="1">
                <a:spLocks noChangeArrowheads="1"/>
              </p:cNvSpPr>
              <p:nvPr/>
            </p:nvSpPr>
            <p:spPr bwMode="auto">
              <a:xfrm>
                <a:off x="3387" y="3768"/>
                <a:ext cx="98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200" b="1">
                    <a:latin typeface="Arial" charset="0"/>
                  </a:rPr>
                  <a:t>BDA mid</a:t>
                </a:r>
              </a:p>
            </p:txBody>
          </p:sp>
        </p:grpSp>
      </p:grpSp>
      <p:sp>
        <p:nvSpPr>
          <p:cNvPr id="16435" name="AutoShape 51"/>
          <p:cNvSpPr>
            <a:spLocks noChangeArrowheads="1"/>
          </p:cNvSpPr>
          <p:nvPr/>
        </p:nvSpPr>
        <p:spPr bwMode="auto">
          <a:xfrm>
            <a:off x="8140700" y="3441700"/>
            <a:ext cx="584200" cy="508000"/>
          </a:xfrm>
          <a:prstGeom prst="star5">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232699578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4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725" y="990600"/>
            <a:ext cx="7031038" cy="50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TextBox 4"/>
          <p:cNvSpPr txBox="1">
            <a:spLocks noChangeArrowheads="1"/>
          </p:cNvSpPr>
          <p:nvPr/>
        </p:nvSpPr>
        <p:spPr bwMode="auto">
          <a:xfrm>
            <a:off x="6400800" y="6248400"/>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Van Oppen et al. 2011</a:t>
            </a:r>
          </a:p>
        </p:txBody>
      </p:sp>
      <p:sp>
        <p:nvSpPr>
          <p:cNvPr id="22532" name="TextBox 6"/>
          <p:cNvSpPr txBox="1">
            <a:spLocks noChangeArrowheads="1"/>
          </p:cNvSpPr>
          <p:nvPr/>
        </p:nvSpPr>
        <p:spPr bwMode="auto">
          <a:xfrm>
            <a:off x="2362200" y="227013"/>
            <a:ext cx="5791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u="sng" dirty="0"/>
              <a:t>Brooding coral </a:t>
            </a:r>
            <a:r>
              <a:rPr lang="en-US" sz="2400" i="1" u="sng" dirty="0" err="1"/>
              <a:t>Seriatopora</a:t>
            </a:r>
            <a:r>
              <a:rPr lang="en-US" sz="2400" i="1" u="sng" dirty="0"/>
              <a:t> </a:t>
            </a:r>
            <a:r>
              <a:rPr lang="en-US" sz="2400" i="1" u="sng" dirty="0" err="1"/>
              <a:t>hystrix</a:t>
            </a:r>
            <a:r>
              <a:rPr lang="en-US" sz="2400" u="sng" dirty="0"/>
              <a:t> </a:t>
            </a:r>
          </a:p>
        </p:txBody>
      </p:sp>
    </p:spTree>
    <p:extLst>
      <p:ext uri="{BB962C8B-B14F-4D97-AF65-F5344CB8AC3E}">
        <p14:creationId xmlns:p14="http://schemas.microsoft.com/office/powerpoint/2010/main" val="2340411673"/>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 y="177800"/>
            <a:ext cx="92043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1" u="sng" dirty="0"/>
              <a:t>Microsatellite </a:t>
            </a:r>
            <a:r>
              <a:rPr lang="en-US" sz="2400" b="1" u="sng" dirty="0" smtClean="0"/>
              <a:t>development: </a:t>
            </a:r>
            <a:endParaRPr lang="en-US" sz="2400" b="1" u="sng" dirty="0"/>
          </a:p>
        </p:txBody>
      </p:sp>
      <p:sp>
        <p:nvSpPr>
          <p:cNvPr id="23555" name="Rectangle 3"/>
          <p:cNvSpPr>
            <a:spLocks noChangeArrowheads="1"/>
          </p:cNvSpPr>
          <p:nvPr/>
        </p:nvSpPr>
        <p:spPr bwMode="auto">
          <a:xfrm>
            <a:off x="131763" y="946150"/>
            <a:ext cx="34909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Coral for marker development</a:t>
            </a:r>
          </a:p>
        </p:txBody>
      </p:sp>
      <p:sp>
        <p:nvSpPr>
          <p:cNvPr id="23556" name="Rectangle 5"/>
          <p:cNvSpPr>
            <a:spLocks noChangeArrowheads="1"/>
          </p:cNvSpPr>
          <p:nvPr/>
        </p:nvSpPr>
        <p:spPr bwMode="auto">
          <a:xfrm>
            <a:off x="88900" y="1293813"/>
            <a:ext cx="349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u="sng">
                <a:solidFill>
                  <a:srgbClr val="FF0000"/>
                </a:solidFill>
              </a:rPr>
              <a:t>Reduce</a:t>
            </a:r>
            <a:r>
              <a:rPr lang="en-US"/>
              <a:t> symbiont contamination </a:t>
            </a:r>
          </a:p>
        </p:txBody>
      </p:sp>
      <p:grpSp>
        <p:nvGrpSpPr>
          <p:cNvPr id="96284" name="Group 28"/>
          <p:cNvGrpSpPr>
            <a:grpSpLocks/>
          </p:cNvGrpSpPr>
          <p:nvPr/>
        </p:nvGrpSpPr>
        <p:grpSpPr bwMode="auto">
          <a:xfrm>
            <a:off x="3573463" y="900113"/>
            <a:ext cx="2720975" cy="1966912"/>
            <a:chOff x="2251" y="584"/>
            <a:chExt cx="1714" cy="1239"/>
          </a:xfrm>
        </p:grpSpPr>
        <p:sp>
          <p:nvSpPr>
            <p:cNvPr id="23573" name="AutoShape 4"/>
            <p:cNvSpPr>
              <a:spLocks noChangeArrowheads="1"/>
            </p:cNvSpPr>
            <p:nvPr/>
          </p:nvSpPr>
          <p:spPr bwMode="auto">
            <a:xfrm>
              <a:off x="2251" y="585"/>
              <a:ext cx="384" cy="320"/>
            </a:xfrm>
            <a:prstGeom prst="rightArrow">
              <a:avLst>
                <a:gd name="adj1" fmla="val 50000"/>
                <a:gd name="adj2" fmla="val 30000"/>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3574" name="Picture 6" descr="genome_sequencer_flx_sys2_600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2" y="874"/>
              <a:ext cx="949" cy="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5" name="Rectangle 7"/>
            <p:cNvSpPr>
              <a:spLocks noChangeArrowheads="1"/>
            </p:cNvSpPr>
            <p:nvPr/>
          </p:nvSpPr>
          <p:spPr bwMode="auto">
            <a:xfrm>
              <a:off x="2729" y="584"/>
              <a:ext cx="12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b="1"/>
                <a:t>454 sequencing</a:t>
              </a:r>
              <a:r>
                <a:rPr lang="en-US"/>
                <a:t> </a:t>
              </a:r>
            </a:p>
          </p:txBody>
        </p:sp>
      </p:grpSp>
      <p:grpSp>
        <p:nvGrpSpPr>
          <p:cNvPr id="8" name="Group 7"/>
          <p:cNvGrpSpPr>
            <a:grpSpLocks/>
          </p:cNvGrpSpPr>
          <p:nvPr/>
        </p:nvGrpSpPr>
        <p:grpSpPr bwMode="auto">
          <a:xfrm>
            <a:off x="6180138" y="876300"/>
            <a:ext cx="2963862" cy="695325"/>
            <a:chOff x="6180491" y="876300"/>
            <a:chExt cx="2963510" cy="695194"/>
          </a:xfrm>
        </p:grpSpPr>
        <p:sp>
          <p:nvSpPr>
            <p:cNvPr id="23571" name="Rectangle 9"/>
            <p:cNvSpPr>
              <a:spLocks noChangeArrowheads="1"/>
            </p:cNvSpPr>
            <p:nvPr/>
          </p:nvSpPr>
          <p:spPr bwMode="auto">
            <a:xfrm>
              <a:off x="6947751" y="925163"/>
              <a:ext cx="21962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Identify </a:t>
              </a:r>
              <a:r>
                <a:rPr lang="en-US" b="1">
                  <a:solidFill>
                    <a:srgbClr val="FF0000"/>
                  </a:solidFill>
                </a:rPr>
                <a:t>candidate </a:t>
              </a:r>
              <a:r>
                <a:rPr lang="en-US" b="1"/>
                <a:t>sequences</a:t>
              </a:r>
            </a:p>
          </p:txBody>
        </p:sp>
        <p:sp>
          <p:nvSpPr>
            <p:cNvPr id="23572" name="AutoShape 24"/>
            <p:cNvSpPr>
              <a:spLocks noChangeArrowheads="1"/>
            </p:cNvSpPr>
            <p:nvPr/>
          </p:nvSpPr>
          <p:spPr bwMode="auto">
            <a:xfrm>
              <a:off x="6180491" y="876300"/>
              <a:ext cx="609600" cy="508000"/>
            </a:xfrm>
            <a:prstGeom prst="rightArrow">
              <a:avLst>
                <a:gd name="adj1" fmla="val 50000"/>
                <a:gd name="adj2" fmla="val 30000"/>
              </a:avLst>
            </a:prstGeom>
            <a:solidFill>
              <a:schemeClr val="tx2"/>
            </a:solidFill>
            <a:ln w="9525">
              <a:solidFill>
                <a:schemeClr val="tx1"/>
              </a:solidFill>
              <a:miter lim="800000"/>
              <a:headEnd/>
              <a:tailEnd/>
            </a:ln>
          </p:spPr>
          <p:txBody>
            <a:bodyPr wrap="none" anchor="ctr"/>
            <a:lstStyle/>
            <a:p>
              <a:endParaRPr lang="en-US"/>
            </a:p>
          </p:txBody>
        </p:sp>
      </p:grpSp>
      <p:grpSp>
        <p:nvGrpSpPr>
          <p:cNvPr id="6" name="Group 5"/>
          <p:cNvGrpSpPr>
            <a:grpSpLocks/>
          </p:cNvGrpSpPr>
          <p:nvPr/>
        </p:nvGrpSpPr>
        <p:grpSpPr bwMode="auto">
          <a:xfrm>
            <a:off x="4005263" y="1881188"/>
            <a:ext cx="5202237" cy="4292600"/>
            <a:chOff x="4004564" y="1880527"/>
            <a:chExt cx="5202558" cy="4292892"/>
          </a:xfrm>
        </p:grpSpPr>
        <p:sp>
          <p:nvSpPr>
            <p:cNvPr id="23564" name="AutoShape 16"/>
            <p:cNvSpPr>
              <a:spLocks noChangeArrowheads="1"/>
            </p:cNvSpPr>
            <p:nvPr/>
          </p:nvSpPr>
          <p:spPr bwMode="auto">
            <a:xfrm rot="5400000">
              <a:off x="6579746" y="2859464"/>
              <a:ext cx="2465873" cy="508000"/>
            </a:xfrm>
            <a:prstGeom prst="rightArrow">
              <a:avLst>
                <a:gd name="adj1" fmla="val 50000"/>
                <a:gd name="adj2" fmla="val 77665"/>
              </a:avLst>
            </a:prstGeom>
            <a:solidFill>
              <a:schemeClr val="tx2"/>
            </a:solidFill>
            <a:ln w="9525">
              <a:solidFill>
                <a:schemeClr val="tx1"/>
              </a:solidFill>
              <a:miter lim="800000"/>
              <a:headEnd/>
              <a:tailEnd/>
            </a:ln>
          </p:spPr>
          <p:txBody>
            <a:bodyPr wrap="none" anchor="ctr"/>
            <a:lstStyle/>
            <a:p>
              <a:endParaRPr lang="en-US"/>
            </a:p>
          </p:txBody>
        </p:sp>
        <p:grpSp>
          <p:nvGrpSpPr>
            <p:cNvPr id="23565" name="Group 4"/>
            <p:cNvGrpSpPr>
              <a:grpSpLocks/>
            </p:cNvGrpSpPr>
            <p:nvPr/>
          </p:nvGrpSpPr>
          <p:grpSpPr bwMode="auto">
            <a:xfrm>
              <a:off x="4004564" y="3912879"/>
              <a:ext cx="5202558" cy="2260540"/>
              <a:chOff x="3963620" y="3912879"/>
              <a:chExt cx="5202558" cy="2260540"/>
            </a:xfrm>
          </p:grpSpPr>
          <p:sp>
            <p:nvSpPr>
              <p:cNvPr id="23566" name="Rectangle 11"/>
              <p:cNvSpPr>
                <a:spLocks noChangeArrowheads="1"/>
              </p:cNvSpPr>
              <p:nvPr/>
            </p:nvSpPr>
            <p:spPr bwMode="auto">
              <a:xfrm>
                <a:off x="7089728" y="4827588"/>
                <a:ext cx="207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PCR optimization</a:t>
                </a:r>
              </a:p>
            </p:txBody>
          </p:sp>
          <p:sp>
            <p:nvSpPr>
              <p:cNvPr id="23567" name="Rectangle 12"/>
              <p:cNvSpPr>
                <a:spLocks noChangeArrowheads="1"/>
              </p:cNvSpPr>
              <p:nvPr/>
            </p:nvSpPr>
            <p:spPr bwMode="auto">
              <a:xfrm>
                <a:off x="3963620" y="4621521"/>
                <a:ext cx="30584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a:spcBef>
                    <a:spcPct val="20000"/>
                  </a:spcBef>
                </a:pPr>
                <a:r>
                  <a:rPr lang="en-US" b="1"/>
                  <a:t>Confirm</a:t>
                </a:r>
                <a:r>
                  <a:rPr lang="en-US" b="1">
                    <a:solidFill>
                      <a:srgbClr val="FF0000"/>
                    </a:solidFill>
                  </a:rPr>
                  <a:t> host-specificity</a:t>
                </a:r>
                <a:endParaRPr lang="en-US" b="1"/>
              </a:p>
            </p:txBody>
          </p:sp>
          <p:sp>
            <p:nvSpPr>
              <p:cNvPr id="23568" name="Rectangle 13"/>
              <p:cNvSpPr>
                <a:spLocks noChangeArrowheads="1"/>
              </p:cNvSpPr>
              <p:nvPr/>
            </p:nvSpPr>
            <p:spPr bwMode="auto">
              <a:xfrm>
                <a:off x="4487495" y="4135746"/>
                <a:ext cx="2444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b="1"/>
                  <a:t>Screen for </a:t>
                </a:r>
                <a:r>
                  <a:rPr lang="en-US" b="1">
                    <a:solidFill>
                      <a:srgbClr val="FF0000"/>
                    </a:solidFill>
                  </a:rPr>
                  <a:t>variability</a:t>
                </a:r>
                <a:endParaRPr lang="en-US" b="1"/>
              </a:p>
            </p:txBody>
          </p:sp>
          <p:sp>
            <p:nvSpPr>
              <p:cNvPr id="23569" name="AutoShape 20"/>
              <p:cNvSpPr>
                <a:spLocks noChangeArrowheads="1"/>
              </p:cNvSpPr>
              <p:nvPr/>
            </p:nvSpPr>
            <p:spPr bwMode="auto">
              <a:xfrm>
                <a:off x="4183063" y="3912879"/>
                <a:ext cx="2839045" cy="2206625"/>
              </a:xfrm>
              <a:prstGeom prst="bracePair">
                <a:avLst>
                  <a:gd name="adj" fmla="val 8333"/>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0" name="Rectangle 21"/>
              <p:cNvSpPr>
                <a:spLocks noChangeArrowheads="1"/>
              </p:cNvSpPr>
              <p:nvPr/>
            </p:nvSpPr>
            <p:spPr bwMode="auto">
              <a:xfrm>
                <a:off x="4455746" y="5194609"/>
                <a:ext cx="2566362" cy="978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b="1"/>
                  <a:t>Test for </a:t>
                </a:r>
                <a:r>
                  <a:rPr lang="en-US" b="1">
                    <a:solidFill>
                      <a:srgbClr val="FF0000"/>
                    </a:solidFill>
                  </a:rPr>
                  <a:t>conformity</a:t>
                </a:r>
                <a:r>
                  <a:rPr lang="en-US" b="1"/>
                  <a:t> to </a:t>
                </a:r>
              </a:p>
              <a:p>
                <a:pPr>
                  <a:spcBef>
                    <a:spcPct val="20000"/>
                  </a:spcBef>
                </a:pPr>
                <a:r>
                  <a:rPr lang="en-US" b="1"/>
                  <a:t>population genetic models</a:t>
                </a:r>
              </a:p>
            </p:txBody>
          </p:sp>
        </p:grpSp>
      </p:grpSp>
      <p:grpSp>
        <p:nvGrpSpPr>
          <p:cNvPr id="7" name="Group 6"/>
          <p:cNvGrpSpPr>
            <a:grpSpLocks/>
          </p:cNvGrpSpPr>
          <p:nvPr/>
        </p:nvGrpSpPr>
        <p:grpSpPr bwMode="auto">
          <a:xfrm>
            <a:off x="309563" y="4667250"/>
            <a:ext cx="3665537" cy="708025"/>
            <a:chOff x="310004" y="4666723"/>
            <a:chExt cx="3664434" cy="707886"/>
          </a:xfrm>
        </p:grpSpPr>
        <p:sp>
          <p:nvSpPr>
            <p:cNvPr id="23562" name="Rectangle 23"/>
            <p:cNvSpPr>
              <a:spLocks noChangeArrowheads="1"/>
            </p:cNvSpPr>
            <p:nvPr/>
          </p:nvSpPr>
          <p:spPr bwMode="auto">
            <a:xfrm>
              <a:off x="310004" y="4666723"/>
              <a:ext cx="3016072" cy="70788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a:t>Analysis of </a:t>
              </a:r>
              <a:r>
                <a:rPr lang="en-US" sz="2000" b="1">
                  <a:solidFill>
                    <a:srgbClr val="FF0000"/>
                  </a:solidFill>
                </a:rPr>
                <a:t>population structure </a:t>
              </a:r>
              <a:r>
                <a:rPr lang="en-US" sz="2000" b="1"/>
                <a:t>&amp; </a:t>
              </a:r>
              <a:r>
                <a:rPr lang="en-US" sz="2000" b="1">
                  <a:solidFill>
                    <a:srgbClr val="FF0000"/>
                  </a:solidFill>
                </a:rPr>
                <a:t>connectivity!</a:t>
              </a:r>
            </a:p>
          </p:txBody>
        </p:sp>
        <p:sp>
          <p:nvSpPr>
            <p:cNvPr id="23563" name="AutoShape 27"/>
            <p:cNvSpPr>
              <a:spLocks noChangeArrowheads="1"/>
            </p:cNvSpPr>
            <p:nvPr/>
          </p:nvSpPr>
          <p:spPr bwMode="auto">
            <a:xfrm rot="10800000">
              <a:off x="3244188" y="4762192"/>
              <a:ext cx="730250" cy="508000"/>
            </a:xfrm>
            <a:prstGeom prst="rightArrow">
              <a:avLst>
                <a:gd name="adj1" fmla="val 50000"/>
                <a:gd name="adj2" fmla="val 35938"/>
              </a:avLst>
            </a:prstGeom>
            <a:solidFill>
              <a:srgbClr val="002060"/>
            </a:solidFill>
            <a:ln w="9525">
              <a:solidFill>
                <a:schemeClr val="tx1"/>
              </a:solidFill>
              <a:miter lim="800000"/>
              <a:headEnd/>
              <a:tailEnd/>
            </a:ln>
          </p:spPr>
          <p:txBody>
            <a:bodyPr wrap="none" anchor="ctr"/>
            <a:lstStyle/>
            <a:p>
              <a:endParaRPr lang="en-US"/>
            </a:p>
          </p:txBody>
        </p:sp>
      </p:grpSp>
      <p:pic>
        <p:nvPicPr>
          <p:cNvPr id="23561" name="Picture 36" descr="Coral polyps close-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63" y="1725613"/>
            <a:ext cx="1420812"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95972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62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65100" y="203200"/>
            <a:ext cx="8686800" cy="762000"/>
          </a:xfrm>
        </p:spPr>
        <p:txBody>
          <a:bodyPr/>
          <a:lstStyle/>
          <a:p>
            <a:pPr eaLnBrk="1" hangingPunct="1"/>
            <a:r>
              <a:rPr lang="en-US" sz="2800" i="1" smtClean="0"/>
              <a:t>M. cavernosa</a:t>
            </a:r>
            <a:r>
              <a:rPr lang="en-US" sz="2800" smtClean="0"/>
              <a:t> allele diversity &amp; tests of HWE: FL</a:t>
            </a:r>
          </a:p>
        </p:txBody>
      </p:sp>
      <p:graphicFrame>
        <p:nvGraphicFramePr>
          <p:cNvPr id="5339" name="Group 219"/>
          <p:cNvGraphicFramePr>
            <a:graphicFrameLocks noGrp="1"/>
          </p:cNvGraphicFramePr>
          <p:nvPr>
            <p:ph idx="1"/>
          </p:nvPr>
        </p:nvGraphicFramePr>
        <p:xfrm>
          <a:off x="533400" y="1143000"/>
          <a:ext cx="8229600" cy="4419600"/>
        </p:xfrm>
        <a:graphic>
          <a:graphicData uri="http://schemas.openxmlformats.org/drawingml/2006/table">
            <a:tbl>
              <a:tblPr/>
              <a:tblGrid>
                <a:gridCol w="1682750"/>
                <a:gridCol w="844550"/>
                <a:gridCol w="636588"/>
                <a:gridCol w="735012"/>
                <a:gridCol w="657225"/>
                <a:gridCol w="735013"/>
                <a:gridCol w="735012"/>
                <a:gridCol w="735013"/>
                <a:gridCol w="733425"/>
                <a:gridCol w="735012"/>
              </a:tblGrid>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Population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Marker</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29</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41</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46</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18</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65</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49</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FL shallow </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Na</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0.819</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0.831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0.938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0.794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0.381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0.713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0.756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0.813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0.813</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0.467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0.375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0.688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0.875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 </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ns</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FL mid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14</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3</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0.827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0.233</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0.973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0.880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0.620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0.847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0.720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0.643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1.000</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0.867</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0.733</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0.800</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FL deep</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0.929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0.838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0.193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0.783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0.071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0.786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0.462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0.067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0.667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
        <p:nvSpPr>
          <p:cNvPr id="30912" name="Text Box 1666"/>
          <p:cNvSpPr txBox="1">
            <a:spLocks noChangeArrowheads="1"/>
          </p:cNvSpPr>
          <p:nvPr/>
        </p:nvSpPr>
        <p:spPr bwMode="auto">
          <a:xfrm>
            <a:off x="495300" y="5575300"/>
            <a:ext cx="4787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 Denotes p&lt;0.05, *** denotes p&lt;0.001</a:t>
            </a:r>
          </a:p>
        </p:txBody>
      </p:sp>
    </p:spTree>
    <p:extLst>
      <p:ext uri="{BB962C8B-B14F-4D97-AF65-F5344CB8AC3E}">
        <p14:creationId xmlns:p14="http://schemas.microsoft.com/office/powerpoint/2010/main" val="4102135845"/>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364" name="Group 220"/>
          <p:cNvGraphicFramePr>
            <a:graphicFrameLocks noGrp="1"/>
          </p:cNvGraphicFramePr>
          <p:nvPr>
            <p:ph idx="1"/>
          </p:nvPr>
        </p:nvGraphicFramePr>
        <p:xfrm>
          <a:off x="457200" y="1181100"/>
          <a:ext cx="8229600" cy="4419600"/>
        </p:xfrm>
        <a:graphic>
          <a:graphicData uri="http://schemas.openxmlformats.org/drawingml/2006/table">
            <a:tbl>
              <a:tblPr/>
              <a:tblGrid>
                <a:gridCol w="1682750"/>
                <a:gridCol w="819150"/>
                <a:gridCol w="661988"/>
                <a:gridCol w="735012"/>
                <a:gridCol w="657225"/>
                <a:gridCol w="735013"/>
                <a:gridCol w="735012"/>
                <a:gridCol w="735013"/>
                <a:gridCol w="733425"/>
                <a:gridCol w="735012"/>
              </a:tblGrid>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Population</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Marker</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29</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41</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46</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18</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65</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49</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BDA shallow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0.690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0.780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0.930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0.880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0.520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BDA mid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0.691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0.760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0.255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0.855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0.618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0.618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0.727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0.273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0.818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0.000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0.636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0.636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BDA deep</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0.635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0.873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0.206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0.945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0.844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0.171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0.664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0.412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0.636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0.222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0.176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0.857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
        <p:nvSpPr>
          <p:cNvPr id="31935" name="Text Box 1220"/>
          <p:cNvSpPr txBox="1">
            <a:spLocks noChangeArrowheads="1"/>
          </p:cNvSpPr>
          <p:nvPr/>
        </p:nvSpPr>
        <p:spPr bwMode="auto">
          <a:xfrm>
            <a:off x="406400" y="5638800"/>
            <a:ext cx="4787900" cy="6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 Denotes p&lt;0.05, *** denotes p&lt;0.001</a:t>
            </a:r>
          </a:p>
          <a:p>
            <a:pPr eaLnBrk="1" hangingPunct="1">
              <a:spcBef>
                <a:spcPct val="50000"/>
              </a:spcBef>
            </a:pPr>
            <a:r>
              <a:rPr lang="en-US" sz="1400" b="1">
                <a:latin typeface="Arial" charset="0"/>
              </a:rPr>
              <a:t>Green – marker failed to amplify in this population</a:t>
            </a:r>
          </a:p>
        </p:txBody>
      </p:sp>
      <p:sp>
        <p:nvSpPr>
          <p:cNvPr id="31936" name="Rectangle 2"/>
          <p:cNvSpPr>
            <a:spLocks noChangeArrowheads="1"/>
          </p:cNvSpPr>
          <p:nvPr/>
        </p:nvSpPr>
        <p:spPr bwMode="auto">
          <a:xfrm>
            <a:off x="165100" y="203200"/>
            <a:ext cx="8686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800" i="1">
                <a:solidFill>
                  <a:schemeClr val="tx2"/>
                </a:solidFill>
              </a:rPr>
              <a:t>M. cavernosa</a:t>
            </a:r>
            <a:r>
              <a:rPr lang="en-US" sz="2800">
                <a:solidFill>
                  <a:schemeClr val="tx2"/>
                </a:solidFill>
              </a:rPr>
              <a:t> allele diversity &amp; tests of HWE: BDA</a:t>
            </a:r>
          </a:p>
        </p:txBody>
      </p:sp>
    </p:spTree>
    <p:extLst>
      <p:ext uri="{BB962C8B-B14F-4D97-AF65-F5344CB8AC3E}">
        <p14:creationId xmlns:p14="http://schemas.microsoft.com/office/powerpoint/2010/main" val="1037433322"/>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391" name="Group 223"/>
          <p:cNvGraphicFramePr>
            <a:graphicFrameLocks noGrp="1"/>
          </p:cNvGraphicFramePr>
          <p:nvPr>
            <p:ph idx="1"/>
          </p:nvPr>
        </p:nvGraphicFramePr>
        <p:xfrm>
          <a:off x="457200" y="1193800"/>
          <a:ext cx="8251825" cy="4484691"/>
        </p:xfrm>
        <a:graphic>
          <a:graphicData uri="http://schemas.openxmlformats.org/drawingml/2006/table">
            <a:tbl>
              <a:tblPr/>
              <a:tblGrid>
                <a:gridCol w="1435100"/>
                <a:gridCol w="874713"/>
                <a:gridCol w="754062"/>
                <a:gridCol w="752475"/>
                <a:gridCol w="673100"/>
                <a:gridCol w="752475"/>
                <a:gridCol w="754063"/>
                <a:gridCol w="752475"/>
                <a:gridCol w="750887"/>
                <a:gridCol w="752475"/>
              </a:tblGrid>
              <a:tr h="3048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Population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Marker</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29</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41</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46</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18</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65</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49</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97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USVI shallow</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Na</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5</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0.709</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0.700</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0.470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0.960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0.873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0.327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0.820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0.478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0.727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0.889</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0.455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0.364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0.556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ns</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ns</a:t>
                      </a:r>
                      <a:endParaRPr kumimoji="0" lang="en-US" sz="12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ns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USVI mid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16</a:t>
                      </a:r>
                      <a:endParaRPr kumimoji="0" lang="en-US" sz="12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13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0.765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0.671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0.225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0.935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0.894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0.371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0.629</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0.715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0.706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0.824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0.250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0.765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0.647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0.353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0.471</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0.692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ns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USVI deep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13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Na</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He</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0.693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0.787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0.407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0.957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0.886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0.467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0.640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0.708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781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Ho</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0.667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0.500</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0.857</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0.786</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0.533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0.733</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0.692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 </a:t>
                      </a: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P-value</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ns</a:t>
                      </a:r>
                      <a:endParaRPr kumimoji="0" lang="en-US" sz="12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ns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
        <p:nvSpPr>
          <p:cNvPr id="32959" name="Text Box 1273"/>
          <p:cNvSpPr txBox="1">
            <a:spLocks noChangeArrowheads="1"/>
          </p:cNvSpPr>
          <p:nvPr/>
        </p:nvSpPr>
        <p:spPr bwMode="auto">
          <a:xfrm>
            <a:off x="215900" y="5740400"/>
            <a:ext cx="4787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sz="1400" b="1">
                <a:latin typeface="Arial" charset="0"/>
              </a:rPr>
              <a:t>* Denotes p&lt;0.05, *** denotes p&lt;0.001</a:t>
            </a:r>
          </a:p>
        </p:txBody>
      </p:sp>
      <p:sp>
        <p:nvSpPr>
          <p:cNvPr id="32960" name="Rectangle 2"/>
          <p:cNvSpPr>
            <a:spLocks noChangeArrowheads="1"/>
          </p:cNvSpPr>
          <p:nvPr/>
        </p:nvSpPr>
        <p:spPr bwMode="auto">
          <a:xfrm>
            <a:off x="165100" y="203200"/>
            <a:ext cx="8686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800" i="1">
                <a:solidFill>
                  <a:schemeClr val="tx2"/>
                </a:solidFill>
              </a:rPr>
              <a:t>M. cavernosa</a:t>
            </a:r>
            <a:r>
              <a:rPr lang="en-US" sz="2800">
                <a:solidFill>
                  <a:schemeClr val="tx2"/>
                </a:solidFill>
              </a:rPr>
              <a:t> allele diversity &amp; tests of HWE: USVI</a:t>
            </a:r>
          </a:p>
        </p:txBody>
      </p:sp>
    </p:spTree>
    <p:extLst>
      <p:ext uri="{BB962C8B-B14F-4D97-AF65-F5344CB8AC3E}">
        <p14:creationId xmlns:p14="http://schemas.microsoft.com/office/powerpoint/2010/main" val="2991928997"/>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oceanexplorer.noaa.gov/explorations/islands01/background/wind/media/fl_currents_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938" y="990600"/>
            <a:ext cx="7412862" cy="516429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334667" y="6098251"/>
            <a:ext cx="3054939" cy="369332"/>
          </a:xfrm>
          <a:prstGeom prst="rect">
            <a:avLst/>
          </a:prstGeom>
        </p:spPr>
        <p:txBody>
          <a:bodyPr wrap="none">
            <a:spAutoFit/>
          </a:bodyPr>
          <a:lstStyle/>
          <a:p>
            <a:r>
              <a:rPr lang="en-US" dirty="0"/>
              <a:t>http://oceanexplorer.noaa.gov</a:t>
            </a:r>
          </a:p>
        </p:txBody>
      </p:sp>
      <p:sp>
        <p:nvSpPr>
          <p:cNvPr id="4" name="Rectangle 23"/>
          <p:cNvSpPr>
            <a:spLocks noChangeArrowheads="1"/>
          </p:cNvSpPr>
          <p:nvPr/>
        </p:nvSpPr>
        <p:spPr bwMode="auto">
          <a:xfrm>
            <a:off x="457200" y="311150"/>
            <a:ext cx="8229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600" b="1" u="sng" dirty="0" smtClean="0"/>
              <a:t>What could explain the patterns observed in Florida?</a:t>
            </a:r>
            <a:endParaRPr lang="en-US" sz="2600" b="1" u="sng" dirty="0"/>
          </a:p>
        </p:txBody>
      </p:sp>
      <p:grpSp>
        <p:nvGrpSpPr>
          <p:cNvPr id="20" name="Group 19"/>
          <p:cNvGrpSpPr/>
          <p:nvPr/>
        </p:nvGrpSpPr>
        <p:grpSpPr>
          <a:xfrm>
            <a:off x="6858000" y="2845780"/>
            <a:ext cx="924464" cy="802868"/>
            <a:chOff x="6858000" y="2845780"/>
            <a:chExt cx="924464" cy="802868"/>
          </a:xfrm>
        </p:grpSpPr>
        <p:sp>
          <p:nvSpPr>
            <p:cNvPr id="5" name="5-Point Star 4"/>
            <p:cNvSpPr/>
            <p:nvPr/>
          </p:nvSpPr>
          <p:spPr>
            <a:xfrm>
              <a:off x="7309498" y="3209351"/>
              <a:ext cx="472966" cy="439297"/>
            </a:xfrm>
            <a:prstGeom prst="star5">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6858000" y="2845780"/>
              <a:ext cx="472966" cy="43929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7073015" y="3050777"/>
              <a:ext cx="472966" cy="43929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1971136" y="4191000"/>
            <a:ext cx="3210464" cy="893328"/>
            <a:chOff x="1971136" y="4191000"/>
            <a:chExt cx="3210464" cy="893328"/>
          </a:xfrm>
        </p:grpSpPr>
        <p:grpSp>
          <p:nvGrpSpPr>
            <p:cNvPr id="26" name="Group 25"/>
            <p:cNvGrpSpPr/>
            <p:nvPr/>
          </p:nvGrpSpPr>
          <p:grpSpPr>
            <a:xfrm>
              <a:off x="4257136" y="4281460"/>
              <a:ext cx="924464" cy="802868"/>
              <a:chOff x="6858000" y="2845780"/>
              <a:chExt cx="924464" cy="802868"/>
            </a:xfrm>
          </p:grpSpPr>
          <p:sp>
            <p:nvSpPr>
              <p:cNvPr id="27" name="5-Point Star 26"/>
              <p:cNvSpPr/>
              <p:nvPr/>
            </p:nvSpPr>
            <p:spPr>
              <a:xfrm>
                <a:off x="7309498" y="3209351"/>
                <a:ext cx="472966" cy="439297"/>
              </a:xfrm>
              <a:prstGeom prst="star5">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p:cNvSpPr/>
              <p:nvPr/>
            </p:nvSpPr>
            <p:spPr>
              <a:xfrm>
                <a:off x="6858000" y="2845780"/>
                <a:ext cx="472966" cy="43929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p:cNvSpPr/>
              <p:nvPr/>
            </p:nvSpPr>
            <p:spPr>
              <a:xfrm>
                <a:off x="7073015" y="3050777"/>
                <a:ext cx="472966" cy="43929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1971136" y="4191000"/>
              <a:ext cx="924464" cy="802868"/>
              <a:chOff x="6858000" y="2845780"/>
              <a:chExt cx="924464" cy="802868"/>
            </a:xfrm>
          </p:grpSpPr>
          <p:sp>
            <p:nvSpPr>
              <p:cNvPr id="31" name="5-Point Star 30"/>
              <p:cNvSpPr/>
              <p:nvPr/>
            </p:nvSpPr>
            <p:spPr>
              <a:xfrm>
                <a:off x="7309498" y="3209351"/>
                <a:ext cx="472966" cy="439297"/>
              </a:xfrm>
              <a:prstGeom prst="star5">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5-Point Star 31"/>
              <p:cNvSpPr/>
              <p:nvPr/>
            </p:nvSpPr>
            <p:spPr>
              <a:xfrm>
                <a:off x="6858000" y="2845780"/>
                <a:ext cx="472966" cy="43929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5-Point Star 32"/>
              <p:cNvSpPr/>
              <p:nvPr/>
            </p:nvSpPr>
            <p:spPr>
              <a:xfrm>
                <a:off x="7073015" y="3050777"/>
                <a:ext cx="472966" cy="43929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871060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9917</TotalTime>
  <Words>3596</Words>
  <Application>Microsoft Office PowerPoint</Application>
  <PresentationFormat>On-screen Show (4:3)</PresentationFormat>
  <Paragraphs>874</Paragraphs>
  <Slides>30</Slides>
  <Notes>20</Notes>
  <HiddenSlides>14</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Image</vt:lpstr>
      <vt:lpstr>PowerPoint Presentation</vt:lpstr>
      <vt:lpstr>‘Deep reef refugia’ hypothesis</vt:lpstr>
      <vt:lpstr>PowerPoint Presentation</vt:lpstr>
      <vt:lpstr>PowerPoint Presentation</vt:lpstr>
      <vt:lpstr>M. cavernosa microsatellite development </vt:lpstr>
      <vt:lpstr>PowerPoint Presentation</vt:lpstr>
      <vt:lpstr>PowerPoint Presentation</vt:lpstr>
      <vt:lpstr>PowerPoint Presentation</vt:lpstr>
      <vt:lpstr>PowerPoint Presentation</vt:lpstr>
      <vt:lpstr>PowerPoint Presentation</vt:lpstr>
      <vt:lpstr>No depth zonation in the algal symbionts of M. cavernosa</vt:lpstr>
      <vt:lpstr>P. astreoides preliminary results</vt:lpstr>
      <vt:lpstr>PowerPoint Presentation</vt:lpstr>
      <vt:lpstr>PowerPoint Presentation</vt:lpstr>
      <vt:lpstr>Thank you all…</vt:lpstr>
      <vt:lpstr>PowerPoint Presentation</vt:lpstr>
      <vt:lpstr>Ongoing &amp; future work:</vt:lpstr>
      <vt:lpstr>Direction of gene flow: Shallow to deep or deep to shallow?</vt:lpstr>
      <vt:lpstr>PowerPoint Presentation</vt:lpstr>
      <vt:lpstr>PowerPoint Presentation</vt:lpstr>
      <vt:lpstr>PowerPoint Presentation</vt:lpstr>
      <vt:lpstr>PowerPoint Presentation</vt:lpstr>
      <vt:lpstr>Expected benefits from this study</vt:lpstr>
      <vt:lpstr>P. astreoides preliminary results</vt:lpstr>
      <vt:lpstr>PowerPoint Presentation</vt:lpstr>
      <vt:lpstr>PowerPoint Presentation</vt:lpstr>
      <vt:lpstr>M. cavernosa allele diversity &amp; tests of HWE: FL</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Xaymara</dc:creator>
  <cp:lastModifiedBy>Xaymara</cp:lastModifiedBy>
  <cp:revision>81</cp:revision>
  <dcterms:created xsi:type="dcterms:W3CDTF">2012-06-25T16:53:51Z</dcterms:created>
  <dcterms:modified xsi:type="dcterms:W3CDTF">2012-07-13T00:23:17Z</dcterms:modified>
</cp:coreProperties>
</file>